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Default Extension="mpg" ContentType="video/mpeg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Default Extension="avi" ContentType="video/avi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2"/>
  </p:notesMasterIdLst>
  <p:sldIdLst>
    <p:sldId id="256" r:id="rId2"/>
    <p:sldId id="433" r:id="rId3"/>
    <p:sldId id="434" r:id="rId4"/>
    <p:sldId id="435" r:id="rId5"/>
    <p:sldId id="439" r:id="rId6"/>
    <p:sldId id="262" r:id="rId7"/>
    <p:sldId id="436" r:id="rId8"/>
    <p:sldId id="337" r:id="rId9"/>
    <p:sldId id="437" r:id="rId10"/>
    <p:sldId id="395" r:id="rId11"/>
    <p:sldId id="407" r:id="rId12"/>
    <p:sldId id="347" r:id="rId13"/>
    <p:sldId id="278" r:id="rId14"/>
    <p:sldId id="307" r:id="rId15"/>
    <p:sldId id="438" r:id="rId16"/>
    <p:sldId id="362" r:id="rId17"/>
    <p:sldId id="369" r:id="rId18"/>
    <p:sldId id="314" r:id="rId19"/>
    <p:sldId id="291" r:id="rId20"/>
    <p:sldId id="381" r:id="rId21"/>
    <p:sldId id="370" r:id="rId22"/>
    <p:sldId id="372" r:id="rId23"/>
    <p:sldId id="373" r:id="rId24"/>
    <p:sldId id="374" r:id="rId25"/>
    <p:sldId id="419" r:id="rId26"/>
    <p:sldId id="425" r:id="rId27"/>
    <p:sldId id="376" r:id="rId28"/>
    <p:sldId id="388" r:id="rId29"/>
    <p:sldId id="382" r:id="rId30"/>
    <p:sldId id="432" r:id="rId31"/>
    <p:sldId id="406" r:id="rId32"/>
    <p:sldId id="408" r:id="rId33"/>
    <p:sldId id="416" r:id="rId34"/>
    <p:sldId id="409" r:id="rId35"/>
    <p:sldId id="412" r:id="rId36"/>
    <p:sldId id="417" r:id="rId37"/>
    <p:sldId id="413" r:id="rId38"/>
    <p:sldId id="414" r:id="rId39"/>
    <p:sldId id="360" r:id="rId40"/>
    <p:sldId id="396" r:id="rId41"/>
    <p:sldId id="426" r:id="rId42"/>
    <p:sldId id="427" r:id="rId43"/>
    <p:sldId id="428" r:id="rId44"/>
    <p:sldId id="429" r:id="rId45"/>
    <p:sldId id="430" r:id="rId46"/>
    <p:sldId id="431" r:id="rId47"/>
    <p:sldId id="400" r:id="rId48"/>
    <p:sldId id="422" r:id="rId49"/>
    <p:sldId id="423" r:id="rId50"/>
    <p:sldId id="420" r:id="rId51"/>
    <p:sldId id="421" r:id="rId52"/>
    <p:sldId id="404" r:id="rId53"/>
    <p:sldId id="401" r:id="rId54"/>
    <p:sldId id="402" r:id="rId55"/>
    <p:sldId id="397" r:id="rId56"/>
    <p:sldId id="398" r:id="rId57"/>
    <p:sldId id="399" r:id="rId58"/>
    <p:sldId id="418" r:id="rId59"/>
    <p:sldId id="415" r:id="rId60"/>
    <p:sldId id="424" r:id="rId61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1pPr>
    <a:lvl2pPr marL="4572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2pPr>
    <a:lvl3pPr marL="9144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3pPr>
    <a:lvl4pPr marL="1371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4pPr>
    <a:lvl5pPr marL="18288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21D132"/>
    <a:srgbClr val="000099"/>
    <a:srgbClr val="02980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80" d="100"/>
          <a:sy n="80" d="100"/>
        </p:scale>
        <p:origin x="-1230" y="-75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Object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Relationship Id="rId5" Type="http://schemas.openxmlformats.org/officeDocument/2006/relationships/image" Target="../media/image112.wmf"/><Relationship Id="rId4" Type="http://schemas.openxmlformats.org/officeDocument/2006/relationships/image" Target="../media/image11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4505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4506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4506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45062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45063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45064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45065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52234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-7013575"/>
            <a:ext cx="0" cy="154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2113" cy="411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xmlns="" val="1033878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0" y="-7013575"/>
            <a:ext cx="1588" cy="15417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0" y="-7013575"/>
            <a:ext cx="1588" cy="15417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0275888" y="-7013575"/>
            <a:ext cx="20551776" cy="15414625"/>
          </a:xfrm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0275888" y="-7013575"/>
            <a:ext cx="20551776" cy="15414625"/>
          </a:xfrm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0275888" y="-7013575"/>
            <a:ext cx="20551776" cy="15414625"/>
          </a:xfrm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0275888" y="-7013575"/>
            <a:ext cx="20551776" cy="15414625"/>
          </a:xfrm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74C96720-B5CC-440B-92E5-00A62E2B09EB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49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0275888" y="-7013575"/>
            <a:ext cx="20551776" cy="15414625"/>
          </a:xfrm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3700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39E48-1136-4870-86B1-EF32A1C7F217}" type="datetime1">
              <a:rPr lang="ru-RU" smtClean="0"/>
              <a:t>06.07.2014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10ACB-86E7-4997-A768-5990F456BF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3773881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B15B5-E961-4326-B675-F3F5B99FE420}" type="datetime1">
              <a:rPr lang="ru-RU" smtClean="0"/>
              <a:t>06.07.2014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268A8-1B76-4B9A-B993-B46E7EEF60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1353856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05575" y="609600"/>
            <a:ext cx="1938338" cy="54816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67375" cy="54816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DF4E4-6C36-4DE3-A548-5D26A564D729}" type="datetime1">
              <a:rPr lang="ru-RU" smtClean="0"/>
              <a:t>06.07.2014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FC659-4FA1-4643-A4CF-A23F181AD5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0787740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37F36-4B14-47ED-AA66-02A7D81B822B}" type="datetime1">
              <a:rPr lang="ru-RU" smtClean="0"/>
              <a:t>06.07.2014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8B6F1-671B-4173-83EA-143AE3A6B3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368695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074B9-62F7-4368-88F6-6071B909DE17}" type="datetime1">
              <a:rPr lang="ru-RU" smtClean="0"/>
              <a:t>06.07.2014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083FB-0962-49C1-9B44-C4F0A8D2E5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5944086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110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3650" cy="4110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1D7F0-3D17-43D6-90B5-9B3B5F146EA6}" type="datetime1">
              <a:rPr lang="ru-RU" smtClean="0"/>
              <a:t>06.07.2014</a:t>
            </a:fld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3B461-7DB1-4C02-9A00-8997BD334C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6201024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528BA-07E6-46B7-9FCD-F78FBD96D145}" type="datetime1">
              <a:rPr lang="ru-RU" smtClean="0"/>
              <a:t>06.07.2014</a:t>
            </a:fld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B7582-2690-48C5-9A77-ADF4FFB4FF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5507727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F052C-A151-4520-B6B8-4F7F2E627EBB}" type="datetime1">
              <a:rPr lang="ru-RU" smtClean="0"/>
              <a:t>06.07.2014</a:t>
            </a:fld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B2579-A324-40AA-9A1B-0F5FE8D65F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5260174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6E39C-D82B-4F4C-88D7-7465E578106F}" type="datetime1">
              <a:rPr lang="ru-RU" smtClean="0"/>
              <a:t>06.07.2014</a:t>
            </a:fld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73F25-A579-4A1C-AE67-C05875974D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7942787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1A846-2388-4AFD-A504-44D2EAE4B805}" type="datetime1">
              <a:rPr lang="ru-RU" smtClean="0"/>
              <a:t>06.07.2014</a:t>
            </a:fld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E43C2-16AE-49B8-BE8D-E4BCA972A2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8406796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51FF0-0DA0-4EA7-95D1-84FFFBD4BF7A}" type="datetime1">
              <a:rPr lang="ru-RU" smtClean="0"/>
              <a:t>06.07.2014</a:t>
            </a:fld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538CC-231B-4421-81FA-6DF3825ADA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2269136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5811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8113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07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fld id="{3D9E303D-2A1D-468E-87E1-B375E4F213FC}" type="datetime1">
              <a:rPr lang="ru-RU" smtClean="0"/>
              <a:t>06.07.2014</a:t>
            </a:fld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13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07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fld id="{FA926331-EA61-4D1E-82D8-2E05C851FE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sldNum="0" hdr="0"/>
  <p:txStyles>
    <p:titleStyle>
      <a:lvl1pPr algn="ctr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2pPr>
      <a:lvl3pPr algn="ctr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3pPr>
      <a:lvl4pPr algn="ctr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4pPr>
      <a:lvl5pPr algn="ctr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5pPr>
      <a:lvl6pPr marL="4572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6pPr>
      <a:lvl7pPr marL="9144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7pPr>
      <a:lvl8pPr marL="13716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8pPr>
      <a:lvl9pPr marL="18288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9pPr>
    </p:titleStyle>
    <p:bodyStyle>
      <a:lvl1pPr marL="328613" indent="-328613" algn="l" defTabSz="449263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28663" indent="-271463" algn="l" defTabSz="449263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video" Target="file:///C:\Users\max\Dropbox\max\RIKEN\RRIJM_07072014\zc3b95btv_fmpeg.mpg" TargetMode="External"/><Relationship Id="rId7" Type="http://schemas.openxmlformats.org/officeDocument/2006/relationships/oleObject" Target="../embeddings/oleObject5.bin"/><Relationship Id="rId2" Type="http://schemas.openxmlformats.org/officeDocument/2006/relationships/video" Target="file:///C:\Users\max\Dropbox\max\RIKEN\RRIJM_07072014\zc3b95rhov_fmpeg.mpg" TargetMode="Externa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8.bin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video" Target="../media/media3.mpg"/><Relationship Id="rId1" Type="http://schemas.openxmlformats.org/officeDocument/2006/relationships/video" Target="../media/media2.mpg"/><Relationship Id="rId6" Type="http://schemas.microsoft.com/office/2007/relationships/media" Target="../media/media3.mpg"/><Relationship Id="rId5" Type="http://schemas.openxmlformats.org/officeDocument/2006/relationships/image" Target="../media/image50.png"/><Relationship Id="rId4" Type="http://schemas.microsoft.com/office/2007/relationships/media" Target="../media/media2.m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avi"/><Relationship Id="rId5" Type="http://schemas.openxmlformats.org/officeDocument/2006/relationships/image" Target="../media/image78.png"/><Relationship Id="rId4" Type="http://schemas.microsoft.com/office/2007/relationships/media" Target="../media/media4.avi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93.emf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8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oleObject" Target="../embeddings/oleObject17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oleObject" Target="../embeddings/oleObject1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max\INASAN-2012\c3b95vbt_fmpeg.mpg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114.png"/><Relationship Id="rId3" Type="http://schemas.openxmlformats.org/officeDocument/2006/relationships/video" Target="file:///C:\max\Liverpool\xc3b105rhov_fmpeg.mpg" TargetMode="Externa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113.png"/><Relationship Id="rId2" Type="http://schemas.openxmlformats.org/officeDocument/2006/relationships/video" Target="file:///C:\max\Liverpool\zc3b105rhov_fmpeg.mpg" TargetMode="External"/><Relationship Id="rId1" Type="http://schemas.openxmlformats.org/officeDocument/2006/relationships/vmlDrawing" Target="../drawings/vmlDrawing12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23.bin"/><Relationship Id="rId5" Type="http://schemas.openxmlformats.org/officeDocument/2006/relationships/video" Target="file:///C:\max\Liverpool\oc3b105rhov_fmpeg.mpg" TargetMode="External"/><Relationship Id="rId15" Type="http://schemas.openxmlformats.org/officeDocument/2006/relationships/image" Target="../media/image116.png"/><Relationship Id="rId10" Type="http://schemas.openxmlformats.org/officeDocument/2006/relationships/oleObject" Target="../embeddings/oleObject22.bin"/><Relationship Id="rId4" Type="http://schemas.openxmlformats.org/officeDocument/2006/relationships/video" Target="file:///C:\max\Liverpool\pc3b105rhov_fmpeg.mpg" TargetMode="External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8.jpeg"/><Relationship Id="rId2" Type="http://schemas.openxmlformats.org/officeDocument/2006/relationships/video" Target="file:///E:\max\INASAN-2012\c23m285a6rhovz_mpegp.mpg" TargetMode="Externa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4.xml"/><Relationship Id="rId9" Type="http://schemas.openxmlformats.org/officeDocument/2006/relationships/oleObject" Target="../embeddings/oleObject24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Рисунок 4" descr="zastavka.png"/>
          <p:cNvPicPr>
            <a:picLocks noChangeAspect="1"/>
          </p:cNvPicPr>
          <p:nvPr/>
        </p:nvPicPr>
        <p:blipFill>
          <a:blip r:embed="rId3" cstate="print">
            <a:lum bright="56000" contrast="-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6005831" y="4286250"/>
            <a:ext cx="2798115" cy="1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800" dirty="0">
                <a:solidFill>
                  <a:srgbClr val="000000"/>
                </a:solidFill>
              </a:rPr>
              <a:t>Maxim </a:t>
            </a:r>
            <a:r>
              <a:rPr lang="en-GB" sz="2800" dirty="0" err="1">
                <a:solidFill>
                  <a:srgbClr val="000000"/>
                </a:solidFill>
              </a:rPr>
              <a:t>Barkov</a:t>
            </a:r>
            <a:endParaRPr lang="en-GB" sz="2800" dirty="0">
              <a:solidFill>
                <a:srgbClr val="000000"/>
              </a:solidFill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 smtClean="0">
                <a:solidFill>
                  <a:srgbClr val="000000"/>
                </a:solidFill>
              </a:rPr>
              <a:t>RIKEN ABBL, Japan</a:t>
            </a:r>
            <a:endParaRPr lang="en-GB" sz="2000" dirty="0">
              <a:solidFill>
                <a:srgbClr val="000000"/>
              </a:solidFill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dirty="0" err="1">
                <a:solidFill>
                  <a:srgbClr val="000000"/>
                </a:solidFill>
              </a:rPr>
              <a:t>Serguei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Komissarov</a:t>
            </a:r>
            <a:endParaRPr lang="en-GB" dirty="0">
              <a:solidFill>
                <a:srgbClr val="000000"/>
              </a:solidFill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University of Leeds, UK</a:t>
            </a:r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2347913" y="1500188"/>
            <a:ext cx="47021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3200" b="1">
                <a:solidFill>
                  <a:srgbClr val="000000"/>
                </a:solidFill>
              </a:rPr>
              <a:t>Close Binary Progenitors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3200" b="1">
                <a:solidFill>
                  <a:srgbClr val="000000"/>
                </a:solidFill>
              </a:rPr>
              <a:t>Of Gamma Ray Bursts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3200" b="1">
                <a:solidFill>
                  <a:srgbClr val="000000"/>
                </a:solidFill>
              </a:rPr>
              <a:t>And Hypernovae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4014699-8912-4A3C-8207-144E7B1A0050}" type="datetime1">
              <a:rPr lang="ru-RU" smtClean="0"/>
              <a:t>06.07.2014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6" descr="BZ_on_KBH_resiz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Нижний колонтитул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FBAA85D-410C-44AB-A0C4-FA8FA67F11B0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ußzeilenplatzhalt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pic>
        <p:nvPicPr>
          <p:cNvPr id="2048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8188" y="442913"/>
            <a:ext cx="545465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2"/>
          <p:cNvSpPr txBox="1">
            <a:spLocks noChangeArrowheads="1"/>
          </p:cNvSpPr>
          <p:nvPr/>
        </p:nvSpPr>
        <p:spPr bwMode="auto">
          <a:xfrm>
            <a:off x="468313" y="1473200"/>
            <a:ext cx="316706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>
                <a:solidFill>
                  <a:srgbClr val="3333CC"/>
                </a:solidFill>
              </a:rPr>
              <a:t>The possible scenario of GRB formation  in close binary system with BH: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24143E1-E921-4206-AB74-240C7483E648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684213" y="765175"/>
            <a:ext cx="981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800" i="1">
                <a:solidFill>
                  <a:schemeClr val="accent2"/>
                </a:solidFill>
              </a:rPr>
              <a:t>Setup</a:t>
            </a:r>
            <a:endParaRPr lang="en-GB" sz="2800" i="1">
              <a:solidFill>
                <a:schemeClr val="tx1"/>
              </a:solidFill>
            </a:endParaRPr>
          </a:p>
        </p:txBody>
      </p:sp>
      <p:pic>
        <p:nvPicPr>
          <p:cNvPr id="1029" name="Picture 39" descr="Pictur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625" y="1963738"/>
            <a:ext cx="3889375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40"/>
          <p:cNvSpPr txBox="1">
            <a:spLocks noChangeArrowheads="1"/>
          </p:cNvSpPr>
          <p:nvPr/>
        </p:nvSpPr>
        <p:spPr bwMode="auto">
          <a:xfrm>
            <a:off x="5495925" y="849313"/>
            <a:ext cx="3557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2000">
                <a:solidFill>
                  <a:schemeClr val="tx1"/>
                </a:solidFill>
              </a:rPr>
              <a:t>(Barkov &amp; Komissarov 2008a,b)</a:t>
            </a:r>
          </a:p>
          <a:p>
            <a:pPr eaLnBrk="1" hangingPunct="1"/>
            <a:r>
              <a:rPr lang="en-GB" sz="2000">
                <a:solidFill>
                  <a:schemeClr val="tx1"/>
                </a:solidFill>
              </a:rPr>
              <a:t>(Komissarov  &amp; Barkov 2009)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31" name="Rectangle 41"/>
          <p:cNvSpPr>
            <a:spLocks noChangeArrowheads="1"/>
          </p:cNvSpPr>
          <p:nvPr/>
        </p:nvSpPr>
        <p:spPr bwMode="auto">
          <a:xfrm>
            <a:off x="323850" y="1252538"/>
            <a:ext cx="1144588" cy="928687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chemeClr val="tx1"/>
                </a:solidFill>
              </a:rPr>
              <a:t>black hole</a:t>
            </a:r>
          </a:p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chemeClr val="tx1"/>
                </a:solidFill>
              </a:rPr>
              <a:t>M=3M</a:t>
            </a:r>
            <a:r>
              <a:rPr lang="en-GB" sz="1800" baseline="-10000">
                <a:solidFill>
                  <a:schemeClr val="tx1"/>
                </a:solidFill>
                <a:latin typeface="Luxi Sans" pitchFamily="32" charset="0"/>
              </a:rPr>
              <a:t>sun</a:t>
            </a:r>
            <a:r>
              <a:rPr lang="en-GB" sz="1800">
                <a:solidFill>
                  <a:schemeClr val="tx1"/>
                </a:solidFill>
              </a:rPr>
              <a:t> </a:t>
            </a:r>
          </a:p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chemeClr val="tx1"/>
                </a:solidFill>
              </a:rPr>
              <a:t>a=0.9</a:t>
            </a:r>
          </a:p>
        </p:txBody>
      </p:sp>
      <p:sp>
        <p:nvSpPr>
          <p:cNvPr id="1032" name="Text Box 42"/>
          <p:cNvSpPr txBox="1">
            <a:spLocks noChangeArrowheads="1"/>
          </p:cNvSpPr>
          <p:nvPr/>
        </p:nvSpPr>
        <p:spPr bwMode="auto">
          <a:xfrm>
            <a:off x="3059113" y="1181100"/>
            <a:ext cx="2436812" cy="925513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>
                <a:solidFill>
                  <a:schemeClr val="tx1"/>
                </a:solidFill>
              </a:rPr>
              <a:t>Uniform magnetization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>
                <a:solidFill>
                  <a:schemeClr val="tx1"/>
                </a:solidFill>
              </a:rPr>
              <a:t> R=4500km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>
                <a:solidFill>
                  <a:schemeClr val="tx1"/>
                </a:solidFill>
                <a:latin typeface="Symbol" pitchFamily="18" charset="2"/>
              </a:rPr>
              <a:t>Y</a:t>
            </a:r>
            <a:r>
              <a:rPr lang="en-GB" sz="1800">
                <a:solidFill>
                  <a:schemeClr val="tx1"/>
                </a:solidFill>
              </a:rPr>
              <a:t>= 4x10</a:t>
            </a:r>
            <a:r>
              <a:rPr lang="en-GB" sz="1800" baseline="30000">
                <a:solidFill>
                  <a:schemeClr val="tx1"/>
                </a:solidFill>
              </a:rPr>
              <a:t>27</a:t>
            </a:r>
            <a:r>
              <a:rPr lang="en-GB" sz="1800">
                <a:solidFill>
                  <a:schemeClr val="tx1"/>
                </a:solidFill>
              </a:rPr>
              <a:t>-4x10</a:t>
            </a:r>
            <a:r>
              <a:rPr lang="en-GB" sz="1800" baseline="30000">
                <a:solidFill>
                  <a:schemeClr val="tx1"/>
                </a:solidFill>
              </a:rPr>
              <a:t>28</a:t>
            </a:r>
            <a:r>
              <a:rPr lang="en-GB" sz="1800">
                <a:solidFill>
                  <a:schemeClr val="tx1"/>
                </a:solidFill>
              </a:rPr>
              <a:t>Gcm</a:t>
            </a:r>
            <a:r>
              <a:rPr lang="en-GB" sz="1800" baseline="30000">
                <a:solidFill>
                  <a:schemeClr val="tx1"/>
                </a:solidFill>
              </a:rPr>
              <a:t>-2</a:t>
            </a:r>
          </a:p>
        </p:txBody>
      </p:sp>
      <p:sp>
        <p:nvSpPr>
          <p:cNvPr id="1033" name="Text Box 43"/>
          <p:cNvSpPr txBox="1">
            <a:spLocks noChangeArrowheads="1"/>
          </p:cNvSpPr>
          <p:nvPr/>
        </p:nvSpPr>
        <p:spPr bwMode="auto">
          <a:xfrm>
            <a:off x="3276600" y="5284788"/>
            <a:ext cx="1698625" cy="65405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>
                <a:solidFill>
                  <a:schemeClr val="tx1"/>
                </a:solidFill>
              </a:rPr>
              <a:t>outer boundary,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>
                <a:solidFill>
                  <a:schemeClr val="tx1"/>
                </a:solidFill>
              </a:rPr>
              <a:t>R= 2.5x10</a:t>
            </a:r>
            <a:r>
              <a:rPr lang="en-GB" sz="1800" baseline="30000">
                <a:solidFill>
                  <a:schemeClr val="tx1"/>
                </a:solidFill>
              </a:rPr>
              <a:t>4 </a:t>
            </a:r>
            <a:r>
              <a:rPr lang="en-GB" sz="1800">
                <a:solidFill>
                  <a:schemeClr val="tx1"/>
                </a:solidFill>
              </a:rPr>
              <a:t>km</a:t>
            </a:r>
          </a:p>
        </p:txBody>
      </p:sp>
      <p:sp>
        <p:nvSpPr>
          <p:cNvPr id="1034" name="Rectangle 44"/>
          <p:cNvSpPr>
            <a:spLocks noChangeArrowheads="1"/>
          </p:cNvSpPr>
          <p:nvPr/>
        </p:nvSpPr>
        <p:spPr bwMode="auto">
          <a:xfrm>
            <a:off x="468313" y="5292725"/>
            <a:ext cx="1393825" cy="928688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chemeClr val="tx1"/>
                </a:solidFill>
              </a:rPr>
              <a:t>free fall</a:t>
            </a:r>
          </a:p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chemeClr val="tx1"/>
                </a:solidFill>
              </a:rPr>
              <a:t>accretion</a:t>
            </a:r>
          </a:p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chemeClr val="tx1"/>
                </a:solidFill>
              </a:rPr>
              <a:t>(Bethe 1990)</a:t>
            </a:r>
          </a:p>
        </p:txBody>
      </p:sp>
      <p:sp>
        <p:nvSpPr>
          <p:cNvPr id="1035" name="Line 45"/>
          <p:cNvSpPr>
            <a:spLocks noChangeShapeType="1"/>
          </p:cNvSpPr>
          <p:nvPr/>
        </p:nvSpPr>
        <p:spPr bwMode="auto">
          <a:xfrm flipH="1" flipV="1">
            <a:off x="3995738" y="4997450"/>
            <a:ext cx="215900" cy="2873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6" name="Line 46"/>
          <p:cNvSpPr>
            <a:spLocks noChangeShapeType="1"/>
          </p:cNvSpPr>
          <p:nvPr/>
        </p:nvSpPr>
        <p:spPr bwMode="auto">
          <a:xfrm flipH="1">
            <a:off x="2700338" y="1684338"/>
            <a:ext cx="358775" cy="10080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7" name="Line 47"/>
          <p:cNvSpPr>
            <a:spLocks noChangeShapeType="1"/>
          </p:cNvSpPr>
          <p:nvPr/>
        </p:nvSpPr>
        <p:spPr bwMode="auto">
          <a:xfrm>
            <a:off x="1187450" y="2189163"/>
            <a:ext cx="1368425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8" name="Line 48"/>
          <p:cNvSpPr>
            <a:spLocks noChangeShapeType="1"/>
          </p:cNvSpPr>
          <p:nvPr/>
        </p:nvSpPr>
        <p:spPr bwMode="auto">
          <a:xfrm flipV="1">
            <a:off x="1836738" y="5140325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9" name="Text Box 49"/>
          <p:cNvSpPr txBox="1">
            <a:spLocks noChangeArrowheads="1"/>
          </p:cNvSpPr>
          <p:nvPr/>
        </p:nvSpPr>
        <p:spPr bwMode="auto">
          <a:xfrm>
            <a:off x="6000750" y="3500438"/>
            <a:ext cx="2760663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>
                <a:solidFill>
                  <a:schemeClr val="tx1"/>
                </a:solidFill>
              </a:rPr>
              <a:t>  2D axisymmetric</a:t>
            </a:r>
          </a:p>
          <a:p>
            <a:pPr eaLnBrk="1" hangingPunct="1"/>
            <a:r>
              <a:rPr lang="en-GB">
                <a:solidFill>
                  <a:schemeClr val="tx1"/>
                </a:solidFill>
              </a:rPr>
              <a:t>    GRMHD;</a:t>
            </a:r>
          </a:p>
          <a:p>
            <a:pPr eaLnBrk="1" hangingPunct="1">
              <a:buFontTx/>
              <a:buChar char="•"/>
            </a:pPr>
            <a:r>
              <a:rPr lang="en-GB">
                <a:solidFill>
                  <a:schemeClr val="tx1"/>
                </a:solidFill>
              </a:rPr>
              <a:t> Kerr-Schild metric;</a:t>
            </a:r>
          </a:p>
          <a:p>
            <a:pPr eaLnBrk="1" hangingPunct="1">
              <a:buFontTx/>
              <a:buChar char="•"/>
            </a:pPr>
            <a:r>
              <a:rPr lang="en-GB">
                <a:solidFill>
                  <a:schemeClr val="tx1"/>
                </a:solidFill>
              </a:rPr>
              <a:t>  Realistic EOS;</a:t>
            </a:r>
          </a:p>
          <a:p>
            <a:pPr eaLnBrk="1" hangingPunct="1">
              <a:buFontTx/>
              <a:buChar char="•"/>
            </a:pPr>
            <a:r>
              <a:rPr lang="en-GB">
                <a:solidFill>
                  <a:schemeClr val="tx1"/>
                </a:solidFill>
              </a:rPr>
              <a:t>  Neutrino cooling;</a:t>
            </a:r>
          </a:p>
          <a:p>
            <a:pPr eaLnBrk="1" hangingPunct="1">
              <a:buFontTx/>
              <a:buChar char="•"/>
            </a:pPr>
            <a:r>
              <a:rPr lang="en-GB">
                <a:solidFill>
                  <a:schemeClr val="tx1"/>
                </a:solidFill>
              </a:rPr>
              <a:t>  Starts at 1s from </a:t>
            </a:r>
          </a:p>
          <a:p>
            <a:pPr eaLnBrk="1" hangingPunct="1"/>
            <a:r>
              <a:rPr lang="en-GB">
                <a:solidFill>
                  <a:schemeClr val="tx1"/>
                </a:solidFill>
              </a:rPr>
              <a:t>   collapse onset. </a:t>
            </a:r>
          </a:p>
          <a:p>
            <a:pPr eaLnBrk="1" hangingPunct="1"/>
            <a:r>
              <a:rPr lang="en-GB">
                <a:solidFill>
                  <a:schemeClr val="tx1"/>
                </a:solidFill>
              </a:rPr>
              <a:t>   Lasts for  &lt; 1s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40" name="Rectangle 41"/>
          <p:cNvSpPr>
            <a:spLocks noChangeArrowheads="1"/>
          </p:cNvSpPr>
          <p:nvPr/>
        </p:nvSpPr>
        <p:spPr bwMode="auto">
          <a:xfrm>
            <a:off x="5643563" y="1963738"/>
            <a:ext cx="2643187" cy="147955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chemeClr val="tx1"/>
                </a:solidFill>
              </a:rPr>
              <a:t>Rotation:</a:t>
            </a:r>
          </a:p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800">
              <a:solidFill>
                <a:schemeClr val="tx1"/>
              </a:solidFill>
            </a:endParaRPr>
          </a:p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800">
              <a:solidFill>
                <a:schemeClr val="tx1"/>
              </a:solidFill>
            </a:endParaRPr>
          </a:p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chemeClr val="tx1"/>
                </a:solidFill>
              </a:rPr>
              <a:t>r</a:t>
            </a:r>
            <a:r>
              <a:rPr lang="en-GB" sz="1800" baseline="-25000">
                <a:solidFill>
                  <a:schemeClr val="tx1"/>
                </a:solidFill>
              </a:rPr>
              <a:t>c</a:t>
            </a:r>
            <a:r>
              <a:rPr lang="en-GB" sz="1800">
                <a:solidFill>
                  <a:schemeClr val="tx1"/>
                </a:solidFill>
              </a:rPr>
              <a:t>=6.3x10</a:t>
            </a:r>
            <a:r>
              <a:rPr lang="en-GB" sz="1800" baseline="30000">
                <a:solidFill>
                  <a:schemeClr val="tx1"/>
                </a:solidFill>
              </a:rPr>
              <a:t>3</a:t>
            </a:r>
            <a:r>
              <a:rPr lang="en-GB" sz="1800">
                <a:solidFill>
                  <a:schemeClr val="tx1"/>
                </a:solidFill>
              </a:rPr>
              <a:t>km</a:t>
            </a:r>
          </a:p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chemeClr val="tx1"/>
                </a:solidFill>
              </a:rPr>
              <a:t>l</a:t>
            </a:r>
            <a:r>
              <a:rPr lang="en-GB" sz="1800" baseline="-25000">
                <a:solidFill>
                  <a:schemeClr val="tx1"/>
                </a:solidFill>
              </a:rPr>
              <a:t>0</a:t>
            </a:r>
            <a:r>
              <a:rPr lang="en-GB" sz="1800">
                <a:solidFill>
                  <a:schemeClr val="tx1"/>
                </a:solidFill>
              </a:rPr>
              <a:t> = 10</a:t>
            </a:r>
            <a:r>
              <a:rPr lang="en-GB" sz="1800" baseline="30000">
                <a:solidFill>
                  <a:schemeClr val="tx1"/>
                </a:solidFill>
              </a:rPr>
              <a:t>17</a:t>
            </a:r>
            <a:r>
              <a:rPr lang="en-GB" sz="1800">
                <a:solidFill>
                  <a:schemeClr val="tx1"/>
                </a:solidFill>
              </a:rPr>
              <a:t> cm</a:t>
            </a:r>
            <a:r>
              <a:rPr lang="en-GB" sz="1800" baseline="30000">
                <a:solidFill>
                  <a:schemeClr val="tx1"/>
                </a:solidFill>
              </a:rPr>
              <a:t>2</a:t>
            </a:r>
            <a:r>
              <a:rPr lang="en-GB" sz="1800">
                <a:solidFill>
                  <a:schemeClr val="tx1"/>
                </a:solidFill>
              </a:rPr>
              <a:t> s</a:t>
            </a:r>
            <a:r>
              <a:rPr lang="en-GB" sz="1800" baseline="30000">
                <a:solidFill>
                  <a:schemeClr val="tx1"/>
                </a:solidFill>
              </a:rPr>
              <a:t>-1</a:t>
            </a:r>
          </a:p>
        </p:txBody>
      </p:sp>
      <p:graphicFrame>
        <p:nvGraphicFramePr>
          <p:cNvPr id="1026" name="Object 14"/>
          <p:cNvGraphicFramePr>
            <a:graphicFrameLocks noChangeAspect="1"/>
          </p:cNvGraphicFramePr>
          <p:nvPr/>
        </p:nvGraphicFramePr>
        <p:xfrm>
          <a:off x="5799138" y="2263775"/>
          <a:ext cx="2487612" cy="428625"/>
        </p:xfrm>
        <a:graphic>
          <a:graphicData uri="http://schemas.openxmlformats.org/presentationml/2006/ole">
            <p:oleObj spid="_x0000_s1089" name="Формула" r:id="rId4" imgW="1473200" imgH="254000" progId="Equation.3">
              <p:embed/>
            </p:oleObj>
          </a:graphicData>
        </a:graphic>
      </p:graphicFrame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676275" y="228600"/>
            <a:ext cx="4389641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Numerical simulations:  I</a:t>
            </a:r>
            <a:endParaRPr lang="en-GB" sz="3200" dirty="0">
              <a:solidFill>
                <a:schemeClr val="accent2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sp>
        <p:nvSpPr>
          <p:cNvPr id="1044" name="Нижний колонтитул 1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21" name="Дата 2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74299BF-335F-47DA-9ED6-46D1F3D4C22A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058988" y="5894388"/>
            <a:ext cx="46450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magnetic field lines, and velocity vectors    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704013" y="588963"/>
            <a:ext cx="18891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>
                <a:solidFill>
                  <a:srgbClr val="000000"/>
                </a:solidFill>
              </a:rPr>
              <a:t>unit length=4.5km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>
                <a:solidFill>
                  <a:srgbClr val="000000"/>
                </a:solidFill>
              </a:rPr>
              <a:t>   t=0.24s</a:t>
            </a:r>
          </a:p>
        </p:txBody>
      </p:sp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428625" y="588963"/>
            <a:ext cx="286543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Model:A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cs typeface="Arial" pitchFamily="34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C</a:t>
            </a:r>
            <a:r>
              <a:rPr lang="en-US" baseline="-25000" dirty="0">
                <a:solidFill>
                  <a:schemeClr val="tx1"/>
                </a:solidFill>
                <a:cs typeface="Arial" pitchFamily="34" charset="0"/>
              </a:rPr>
              <a:t>1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=9;    B</a:t>
            </a:r>
            <a:r>
              <a:rPr lang="en-US" baseline="-25000" dirty="0">
                <a:solidFill>
                  <a:schemeClr val="tx1"/>
                </a:solidFill>
                <a:cs typeface="Arial" pitchFamily="34" charset="0"/>
              </a:rPr>
              <a:t>p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=3x10</a:t>
            </a:r>
            <a:r>
              <a:rPr lang="en-US" baseline="30000" dirty="0">
                <a:solidFill>
                  <a:schemeClr val="tx1"/>
                </a:solidFill>
                <a:cs typeface="Arial" pitchFamily="34" charset="0"/>
              </a:rPr>
              <a:t>10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 G</a:t>
            </a:r>
            <a:endParaRPr lang="ru-RU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6630" name="Прямоугольник 6"/>
          <p:cNvSpPr>
            <a:spLocks noChangeArrowheads="1"/>
          </p:cNvSpPr>
          <p:nvPr/>
        </p:nvSpPr>
        <p:spPr bwMode="auto">
          <a:xfrm>
            <a:off x="765175" y="1916113"/>
            <a:ext cx="182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log</a:t>
            </a:r>
            <a:r>
              <a:rPr lang="en-GB" sz="2000" baseline="-16000">
                <a:solidFill>
                  <a:srgbClr val="000000"/>
                </a:solidFill>
              </a:rPr>
              <a:t>10 </a:t>
            </a:r>
            <a:r>
              <a:rPr lang="en-GB" sz="2000">
                <a:solidFill>
                  <a:srgbClr val="000000"/>
                </a:solidFill>
                <a:latin typeface="Symbol" pitchFamily="18" charset="2"/>
              </a:rPr>
              <a:t></a:t>
            </a:r>
            <a:r>
              <a:rPr lang="en-GB" sz="2000">
                <a:solidFill>
                  <a:srgbClr val="000000"/>
                </a:solidFill>
              </a:rPr>
              <a:t> (g/cm</a:t>
            </a:r>
            <a:r>
              <a:rPr lang="en-GB" sz="2000" baseline="30000">
                <a:solidFill>
                  <a:srgbClr val="000000"/>
                </a:solidFill>
              </a:rPr>
              <a:t>3</a:t>
            </a:r>
            <a:r>
              <a:rPr lang="en-GB" sz="2000">
                <a:solidFill>
                  <a:srgbClr val="000000"/>
                </a:solidFill>
              </a:rPr>
              <a:t>) </a:t>
            </a:r>
            <a:endParaRPr lang="ru-RU" sz="2000"/>
          </a:p>
        </p:txBody>
      </p:sp>
      <p:sp>
        <p:nvSpPr>
          <p:cNvPr id="26631" name="Прямоугольник 7"/>
          <p:cNvSpPr>
            <a:spLocks noChangeArrowheads="1"/>
          </p:cNvSpPr>
          <p:nvPr/>
        </p:nvSpPr>
        <p:spPr bwMode="auto">
          <a:xfrm>
            <a:off x="3929063" y="1916113"/>
            <a:ext cx="1214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000000"/>
                </a:solidFill>
              </a:rPr>
              <a:t>log</a:t>
            </a:r>
            <a:r>
              <a:rPr lang="en-GB" sz="2000" baseline="-16000">
                <a:solidFill>
                  <a:srgbClr val="000000"/>
                </a:solidFill>
              </a:rPr>
              <a:t>10 </a:t>
            </a:r>
            <a:r>
              <a:rPr lang="en-GB" sz="2000">
                <a:solidFill>
                  <a:srgbClr val="000000"/>
                </a:solidFill>
              </a:rPr>
              <a:t>P/P</a:t>
            </a:r>
            <a:r>
              <a:rPr lang="en-GB" sz="2000" baseline="-25000">
                <a:solidFill>
                  <a:srgbClr val="000000"/>
                </a:solidFill>
              </a:rPr>
              <a:t>m</a:t>
            </a:r>
            <a:endParaRPr lang="en-GB" sz="2000">
              <a:solidFill>
                <a:srgbClr val="000000"/>
              </a:solidFill>
            </a:endParaRPr>
          </a:p>
        </p:txBody>
      </p:sp>
      <p:sp>
        <p:nvSpPr>
          <p:cNvPr id="26632" name="Rectangle 3"/>
          <p:cNvSpPr>
            <a:spLocks noChangeArrowheads="1"/>
          </p:cNvSpPr>
          <p:nvPr/>
        </p:nvSpPr>
        <p:spPr bwMode="auto">
          <a:xfrm>
            <a:off x="7072313" y="1868488"/>
            <a:ext cx="125095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000000"/>
                </a:solidFill>
              </a:rPr>
              <a:t>log</a:t>
            </a:r>
            <a:r>
              <a:rPr lang="en-GB" sz="2000" baseline="-16000">
                <a:solidFill>
                  <a:srgbClr val="000000"/>
                </a:solidFill>
              </a:rPr>
              <a:t>10 </a:t>
            </a:r>
            <a:r>
              <a:rPr lang="en-GB" sz="2000">
                <a:solidFill>
                  <a:srgbClr val="000000"/>
                </a:solidFill>
              </a:rPr>
              <a:t>B</a:t>
            </a:r>
            <a:r>
              <a:rPr lang="en-GB" sz="2000" baseline="-12000">
                <a:solidFill>
                  <a:srgbClr val="000000"/>
                </a:solidFill>
                <a:latin typeface="Symbol" pitchFamily="18" charset="2"/>
              </a:rPr>
              <a:t></a:t>
            </a:r>
            <a:r>
              <a:rPr lang="en-GB" sz="2000">
                <a:solidFill>
                  <a:srgbClr val="000000"/>
                </a:solidFill>
              </a:rPr>
              <a:t>/B</a:t>
            </a:r>
            <a:r>
              <a:rPr lang="en-GB" sz="2000" baseline="-12000">
                <a:solidFill>
                  <a:srgbClr val="000000"/>
                </a:solidFill>
              </a:rPr>
              <a:t>p</a:t>
            </a:r>
          </a:p>
        </p:txBody>
      </p:sp>
      <p:pic>
        <p:nvPicPr>
          <p:cNvPr id="26633" name="Рисунок 12" descr="c9b10f_621_rho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38" y="2500313"/>
            <a:ext cx="309403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Рисунок 13" descr="c9b10f_621_btv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9263" y="2500313"/>
            <a:ext cx="309403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Рисунок 14" descr="c9b10f_621_br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500313"/>
            <a:ext cx="314166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8" name="Нижний колонтитул 1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9D0D3DA-DE3B-4B8D-9352-92866E0248D2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058988" y="5894388"/>
            <a:ext cx="46450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magnetic field lines, and velocity vectors    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704013" y="588963"/>
            <a:ext cx="18891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>
                <a:solidFill>
                  <a:srgbClr val="000000"/>
                </a:solidFill>
              </a:rPr>
              <a:t>unit length=4.5km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>
                <a:solidFill>
                  <a:srgbClr val="000000"/>
                </a:solidFill>
              </a:rPr>
              <a:t>   t=0.31s</a:t>
            </a:r>
          </a:p>
        </p:txBody>
      </p:sp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428625" y="588963"/>
            <a:ext cx="286543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Model:A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cs typeface="Arial" pitchFamily="34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C</a:t>
            </a:r>
            <a:r>
              <a:rPr lang="en-US" baseline="-25000" dirty="0">
                <a:solidFill>
                  <a:schemeClr val="tx1"/>
                </a:solidFill>
                <a:cs typeface="Arial" pitchFamily="34" charset="0"/>
              </a:rPr>
              <a:t>1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=9;    B</a:t>
            </a:r>
            <a:r>
              <a:rPr lang="en-US" baseline="-25000" dirty="0">
                <a:solidFill>
                  <a:schemeClr val="tx1"/>
                </a:solidFill>
                <a:cs typeface="Arial" pitchFamily="34" charset="0"/>
              </a:rPr>
              <a:t>p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=3x10</a:t>
            </a:r>
            <a:r>
              <a:rPr lang="en-US" baseline="30000" dirty="0">
                <a:solidFill>
                  <a:schemeClr val="tx1"/>
                </a:solidFill>
                <a:cs typeface="Arial" pitchFamily="34" charset="0"/>
              </a:rPr>
              <a:t>10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 G</a:t>
            </a:r>
            <a:endParaRPr lang="ru-RU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7654" name="Прямоугольник 6"/>
          <p:cNvSpPr>
            <a:spLocks noChangeArrowheads="1"/>
          </p:cNvSpPr>
          <p:nvPr/>
        </p:nvSpPr>
        <p:spPr bwMode="auto">
          <a:xfrm>
            <a:off x="3294063" y="1643063"/>
            <a:ext cx="25273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800">
                <a:solidFill>
                  <a:srgbClr val="000000"/>
                </a:solidFill>
              </a:rPr>
              <a:t>log</a:t>
            </a:r>
            <a:r>
              <a:rPr lang="en-GB" sz="2800" baseline="-16000">
                <a:solidFill>
                  <a:srgbClr val="000000"/>
                </a:solidFill>
              </a:rPr>
              <a:t>10 </a:t>
            </a:r>
            <a:r>
              <a:rPr lang="en-GB" sz="2800">
                <a:solidFill>
                  <a:srgbClr val="000000"/>
                </a:solidFill>
                <a:latin typeface="Symbol" pitchFamily="18" charset="2"/>
              </a:rPr>
              <a:t></a:t>
            </a:r>
            <a:r>
              <a:rPr lang="en-GB" sz="2800">
                <a:solidFill>
                  <a:srgbClr val="000000"/>
                </a:solidFill>
              </a:rPr>
              <a:t> (g/cm</a:t>
            </a:r>
            <a:r>
              <a:rPr lang="en-GB" sz="2800" baseline="30000">
                <a:solidFill>
                  <a:srgbClr val="000000"/>
                </a:solidFill>
              </a:rPr>
              <a:t>3</a:t>
            </a:r>
            <a:r>
              <a:rPr lang="en-GB" sz="2800">
                <a:solidFill>
                  <a:srgbClr val="000000"/>
                </a:solidFill>
              </a:rPr>
              <a:t>) </a:t>
            </a:r>
            <a:endParaRPr lang="ru-RU" sz="2800"/>
          </a:p>
        </p:txBody>
      </p:sp>
      <p:pic>
        <p:nvPicPr>
          <p:cNvPr id="27655" name="Рисунок 12" descr="c9b10f_621_rho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763" y="2500313"/>
            <a:ext cx="30241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3" descr="c9b10f_621_btv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4188" y="2500313"/>
            <a:ext cx="30241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14" descr="c9b10f_621_br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7263" y="2500313"/>
            <a:ext cx="307181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Нижний колонтитул 1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3" name="Дата 1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8BD3DE-67CB-400C-8AA8-675337DC7A2A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428625" y="588963"/>
            <a:ext cx="286543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Model:A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cs typeface="Arial" pitchFamily="34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C</a:t>
            </a:r>
            <a:r>
              <a:rPr lang="en-US" baseline="-25000" dirty="0">
                <a:solidFill>
                  <a:schemeClr val="tx1"/>
                </a:solidFill>
                <a:cs typeface="Arial" pitchFamily="34" charset="0"/>
              </a:rPr>
              <a:t>1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=9;    B</a:t>
            </a:r>
            <a:r>
              <a:rPr lang="en-US" baseline="-25000" dirty="0">
                <a:solidFill>
                  <a:schemeClr val="tx1"/>
                </a:solidFill>
                <a:cs typeface="Arial" pitchFamily="34" charset="0"/>
              </a:rPr>
              <a:t>p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=3x10</a:t>
            </a:r>
            <a:r>
              <a:rPr lang="en-US" baseline="30000" dirty="0">
                <a:solidFill>
                  <a:schemeClr val="tx1"/>
                </a:solidFill>
                <a:cs typeface="Arial" pitchFamily="34" charset="0"/>
              </a:rPr>
              <a:t>10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 G</a:t>
            </a:r>
            <a:endParaRPr lang="ru-RU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5061" name="Прямоугольник 6"/>
          <p:cNvSpPr>
            <a:spLocks noChangeArrowheads="1"/>
          </p:cNvSpPr>
          <p:nvPr/>
        </p:nvSpPr>
        <p:spPr bwMode="auto">
          <a:xfrm>
            <a:off x="428625" y="1882775"/>
            <a:ext cx="25273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800">
                <a:solidFill>
                  <a:srgbClr val="000000"/>
                </a:solidFill>
              </a:rPr>
              <a:t>log</a:t>
            </a:r>
            <a:r>
              <a:rPr lang="en-GB" sz="2800" baseline="-16000">
                <a:solidFill>
                  <a:srgbClr val="000000"/>
                </a:solidFill>
              </a:rPr>
              <a:t>10 </a:t>
            </a:r>
            <a:r>
              <a:rPr lang="en-GB" sz="2800">
                <a:solidFill>
                  <a:srgbClr val="000000"/>
                </a:solidFill>
                <a:latin typeface="Symbol" pitchFamily="18" charset="2"/>
              </a:rPr>
              <a:t></a:t>
            </a:r>
            <a:r>
              <a:rPr lang="en-GB" sz="2800">
                <a:solidFill>
                  <a:srgbClr val="000000"/>
                </a:solidFill>
              </a:rPr>
              <a:t> (g/cm</a:t>
            </a:r>
            <a:r>
              <a:rPr lang="en-GB" sz="2800" baseline="30000">
                <a:solidFill>
                  <a:srgbClr val="000000"/>
                </a:solidFill>
              </a:rPr>
              <a:t>3</a:t>
            </a:r>
            <a:r>
              <a:rPr lang="en-GB" sz="2800">
                <a:solidFill>
                  <a:srgbClr val="000000"/>
                </a:solidFill>
              </a:rPr>
              <a:t>) </a:t>
            </a:r>
            <a:endParaRPr lang="ru-RU" sz="2800"/>
          </a:p>
        </p:txBody>
      </p:sp>
      <p:sp>
        <p:nvSpPr>
          <p:cNvPr id="45062" name="Text Box 3"/>
          <p:cNvSpPr txBox="1">
            <a:spLocks noChangeArrowheads="1"/>
          </p:cNvSpPr>
          <p:nvPr/>
        </p:nvSpPr>
        <p:spPr bwMode="auto">
          <a:xfrm>
            <a:off x="428625" y="2857500"/>
            <a:ext cx="219868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magnetic field lines</a:t>
            </a:r>
          </a:p>
        </p:txBody>
      </p:sp>
      <p:sp>
        <p:nvSpPr>
          <p:cNvPr id="45063" name="Дата 7"/>
          <p:cNvSpPr txBox="1">
            <a:spLocks noGrp="1"/>
          </p:cNvSpPr>
          <p:nvPr/>
        </p:nvSpPr>
        <p:spPr bwMode="auto">
          <a:xfrm>
            <a:off x="685800" y="6248400"/>
            <a:ext cx="18907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A0564B39-ACC4-4EB9-B420-6E033C955DBF}" type="datetime1">
              <a:rPr lang="en-GB" sz="1400">
                <a:solidFill>
                  <a:srgbClr val="000000"/>
                </a:solidFill>
              </a:rPr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06/07/2014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45065" name="Нижний колонтитул 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0" name="Дата 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81EFFA0-0BB6-484A-ACFD-CF5AA12EB0E0}" type="datetime1">
              <a:rPr lang="ru-RU" smtClean="0"/>
              <a:t>06.07.2014</a:t>
            </a:fld>
            <a:endParaRPr lang="en-GB"/>
          </a:p>
        </p:txBody>
      </p:sp>
      <p:pic>
        <p:nvPicPr>
          <p:cNvPr id="4" name="c9b10fzrm_mpegps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779912" y="138956"/>
            <a:ext cx="4961867" cy="619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85689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"/>
          <p:cNvSpPr txBox="1">
            <a:spLocks noChangeArrowheads="1"/>
          </p:cNvSpPr>
          <p:nvPr/>
        </p:nvSpPr>
        <p:spPr bwMode="auto">
          <a:xfrm>
            <a:off x="1165225" y="574675"/>
            <a:ext cx="58515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>
                <a:solidFill>
                  <a:srgbClr val="3333CC"/>
                </a:solidFill>
              </a:rPr>
              <a:t>Jets are powered mainly by the black hole via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>
                <a:solidFill>
                  <a:srgbClr val="3333CC"/>
                </a:solidFill>
              </a:rPr>
              <a:t>the Blandford-Znajek mechanism !!</a:t>
            </a:r>
          </a:p>
        </p:txBody>
      </p:sp>
      <p:sp>
        <p:nvSpPr>
          <p:cNvPr id="3077" name="Text Box 2"/>
          <p:cNvSpPr txBox="1">
            <a:spLocks noChangeArrowheads="1"/>
          </p:cNvSpPr>
          <p:nvPr/>
        </p:nvSpPr>
        <p:spPr bwMode="auto">
          <a:xfrm>
            <a:off x="533400" y="2209800"/>
            <a:ext cx="3824288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 No explosion if  a=0;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 Jets originate from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                the black hole;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 ~90% of total magnetic flux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   is accumulated by the black hole;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  Energy flux in the ouflow ~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   energy flux through the horizon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  (disk contribution &lt; 10%);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 Theoretical BZ power: </a:t>
            </a:r>
          </a:p>
        </p:txBody>
      </p:sp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400175"/>
            <a:ext cx="4378325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533400" y="5251450"/>
          <a:ext cx="4884738" cy="428625"/>
        </p:xfrm>
        <a:graphic>
          <a:graphicData uri="http://schemas.openxmlformats.org/presentationml/2006/ole">
            <p:oleObj spid="_x0000_s3127" name="Формула" r:id="rId5" imgW="2933700" imgH="241300" progId="Equation.3">
              <p:embed/>
            </p:oleObj>
          </a:graphicData>
        </a:graphic>
      </p:graphicFrame>
      <p:sp>
        <p:nvSpPr>
          <p:cNvPr id="3079" name="TextBox 5"/>
          <p:cNvSpPr txBox="1">
            <a:spLocks noChangeArrowheads="1"/>
          </p:cNvSpPr>
          <p:nvPr/>
        </p:nvSpPr>
        <p:spPr bwMode="auto">
          <a:xfrm>
            <a:off x="5980113" y="1501775"/>
            <a:ext cx="135413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chemeClr val="tx1"/>
                </a:solidFill>
              </a:rPr>
              <a:t>Model: C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3082" name="Нижний колонтитул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1" name="Дата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B2DE77F-4210-4A2F-98E6-D5D825F85B04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736725" y="5303838"/>
          <a:ext cx="1387475" cy="487362"/>
        </p:xfrm>
        <a:graphic>
          <a:graphicData uri="http://schemas.openxmlformats.org/presentationml/2006/ole">
            <p:oleObj spid="_x0000_s4284" name="Формула" r:id="rId5" imgW="558800" imgH="228600" progId="Equation.3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5857875" y="5160963"/>
          <a:ext cx="1803400" cy="823912"/>
        </p:xfrm>
        <a:graphic>
          <a:graphicData uri="http://schemas.openxmlformats.org/presentationml/2006/ole">
            <p:oleObj spid="_x0000_s4285" name="Формула" r:id="rId6" imgW="812447" imgH="431613" progId="Equation.3">
              <p:embed/>
            </p:oleObj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2576513" y="47625"/>
          <a:ext cx="2225675" cy="576263"/>
        </p:xfrm>
        <a:graphic>
          <a:graphicData uri="http://schemas.openxmlformats.org/presentationml/2006/ole">
            <p:oleObj spid="_x0000_s4286" name="Формула" r:id="rId7" imgW="1765300" imgH="457200" progId="Equation.3">
              <p:embed/>
            </p:oleObj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5097463" y="-19050"/>
          <a:ext cx="1455737" cy="642938"/>
        </p:xfrm>
        <a:graphic>
          <a:graphicData uri="http://schemas.openxmlformats.org/presentationml/2006/ole">
            <p:oleObj spid="_x0000_s4287" name="Формула" r:id="rId8" imgW="977900" imgH="431800" progId="Equation.3">
              <p:embed/>
            </p:oleObj>
          </a:graphicData>
        </a:graphic>
      </p:graphicFrame>
      <p:sp>
        <p:nvSpPr>
          <p:cNvPr id="4107" name="Нижний колонтитул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153A0CA-51F6-4C18-9F76-CCE9629F3B24}" type="datetime1">
              <a:rPr lang="ru-RU" smtClean="0"/>
              <a:t>06.07.2014</a:t>
            </a:fld>
            <a:endParaRPr lang="en-GB"/>
          </a:p>
        </p:txBody>
      </p:sp>
      <p:pic>
        <p:nvPicPr>
          <p:cNvPr id="10" name="zc3b95rhov_fmpeg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685800" y="820043"/>
            <a:ext cx="3473756" cy="4340920"/>
          </a:xfrm>
          <a:prstGeom prst="rect">
            <a:avLst/>
          </a:prstGeom>
        </p:spPr>
      </p:pic>
      <p:pic>
        <p:nvPicPr>
          <p:cNvPr id="11" name="zc3b95btv_fmpeg.mpg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5097463" y="820043"/>
            <a:ext cx="3473755" cy="434092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1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Рисунок 52" descr="c9b10f_raz_62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57188"/>
            <a:ext cx="4579938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5"/>
          <p:cNvSpPr>
            <a:spLocks noChangeArrowheads="1"/>
          </p:cNvSpPr>
          <p:nvPr/>
        </p:nvSpPr>
        <p:spPr bwMode="auto">
          <a:xfrm>
            <a:off x="368300" y="357187"/>
            <a:ext cx="39934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Magnetic </a:t>
            </a:r>
            <a:r>
              <a:rPr lang="en-GB" sz="36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Unloading</a:t>
            </a:r>
            <a:endParaRPr lang="ru-RU" sz="3600" dirty="0">
              <a:solidFill>
                <a:schemeClr val="accent2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5224463" y="4916488"/>
          <a:ext cx="2633662" cy="427037"/>
        </p:xfrm>
        <a:graphic>
          <a:graphicData uri="http://schemas.openxmlformats.org/presentationml/2006/ole">
            <p:oleObj spid="_x0000_s6296" name="Формула" r:id="rId6" imgW="1409700" imgH="228600" progId="Equation.3">
              <p:embed/>
            </p:oleObj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5214938" y="5500688"/>
          <a:ext cx="2798762" cy="414337"/>
        </p:xfrm>
        <a:graphic>
          <a:graphicData uri="http://schemas.openxmlformats.org/presentationml/2006/ole">
            <p:oleObj spid="_x0000_s6297" name="Формула" r:id="rId7" imgW="1739900" imgH="241300" progId="Equation.3">
              <p:embed/>
            </p:oleObj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5224463" y="5916613"/>
          <a:ext cx="1392237" cy="557212"/>
        </p:xfrm>
        <a:graphic>
          <a:graphicData uri="http://schemas.openxmlformats.org/presentationml/2006/ole">
            <p:oleObj spid="_x0000_s6298" name="Формула" r:id="rId8" imgW="1270000" imgH="508000" progId="Equation.3">
              <p:embed/>
            </p:oleObj>
          </a:graphicData>
        </a:graphic>
      </p:graphicFrame>
      <p:sp>
        <p:nvSpPr>
          <p:cNvPr id="6152" name="TextBox 8"/>
          <p:cNvSpPr txBox="1">
            <a:spLocks noChangeArrowheads="1"/>
          </p:cNvSpPr>
          <p:nvPr/>
        </p:nvSpPr>
        <p:spPr bwMode="auto">
          <a:xfrm>
            <a:off x="368300" y="1143000"/>
            <a:ext cx="3775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2000">
                <a:solidFill>
                  <a:schemeClr val="tx1"/>
                </a:solidFill>
              </a:rPr>
              <a:t>What is the condition for activation of the BZ-mechanism ? </a:t>
            </a:r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6153" name="Прямоугольник 7"/>
          <p:cNvSpPr>
            <a:spLocks noChangeArrowheads="1"/>
          </p:cNvSpPr>
          <p:nvPr/>
        </p:nvSpPr>
        <p:spPr bwMode="auto">
          <a:xfrm>
            <a:off x="285750" y="1987550"/>
            <a:ext cx="428625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1) MHD waves must be able to escape from the black hole </a:t>
            </a:r>
            <a:r>
              <a:rPr lang="en-GB" sz="2000" dirty="0" err="1">
                <a:solidFill>
                  <a:schemeClr val="tx1"/>
                </a:solidFill>
              </a:rPr>
              <a:t>ergosphere</a:t>
            </a:r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to infinity for the BZ-mechanism to operate, otherwise accretion is </a:t>
            </a:r>
            <a:r>
              <a:rPr lang="en-GB" sz="2000" dirty="0" smtClean="0">
                <a:solidFill>
                  <a:schemeClr val="tx1"/>
                </a:solidFill>
              </a:rPr>
              <a:t>expected.</a:t>
            </a:r>
            <a:endParaRPr lang="en-GB" sz="2000" dirty="0">
              <a:solidFill>
                <a:schemeClr val="tx1"/>
              </a:solidFill>
            </a:endParaRP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or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2) The torque of magnetic lines from BH should be sufficient to stop accretion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154" name="Rectangle 13"/>
          <p:cNvSpPr>
            <a:spLocks noChangeArrowheads="1"/>
          </p:cNvSpPr>
          <p:nvPr/>
        </p:nvSpPr>
        <p:spPr bwMode="auto">
          <a:xfrm>
            <a:off x="785813" y="3639421"/>
            <a:ext cx="2305050" cy="7191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chemeClr val="tx1"/>
              </a:solidFill>
            </a:endParaRPr>
          </a:p>
        </p:txBody>
      </p:sp>
      <p:pic>
        <p:nvPicPr>
          <p:cNvPr id="6155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62" y="3845002"/>
            <a:ext cx="1639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Стрелка вправо 10"/>
          <p:cNvSpPr>
            <a:spLocks noChangeArrowheads="1"/>
          </p:cNvSpPr>
          <p:nvPr/>
        </p:nvSpPr>
        <p:spPr bwMode="auto">
          <a:xfrm>
            <a:off x="4143375" y="5072063"/>
            <a:ext cx="785813" cy="428625"/>
          </a:xfrm>
          <a:prstGeom prst="rightArrow">
            <a:avLst>
              <a:gd name="adj1" fmla="val 50000"/>
              <a:gd name="adj2" fmla="val 50001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6157" name="Text Box 40"/>
          <p:cNvSpPr txBox="1">
            <a:spLocks noChangeArrowheads="1"/>
          </p:cNvSpPr>
          <p:nvPr/>
        </p:nvSpPr>
        <p:spPr bwMode="auto">
          <a:xfrm>
            <a:off x="309563" y="5343525"/>
            <a:ext cx="3379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2000">
                <a:solidFill>
                  <a:schemeClr val="tx1"/>
                </a:solidFill>
              </a:rPr>
              <a:t>(Barkov &amp; Komissarov 2008b)</a:t>
            </a:r>
          </a:p>
          <a:p>
            <a:pPr eaLnBrk="1" hangingPunct="1"/>
            <a:r>
              <a:rPr lang="en-GB" sz="2000">
                <a:solidFill>
                  <a:schemeClr val="tx1"/>
                </a:solidFill>
              </a:rPr>
              <a:t>(Komissarov  &amp; Barkov 2009)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160" name="Нижний колонтитул 1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CFB9747-F0B1-4449-B2DE-EE17DED6FE9C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Рисунок 8" descr="c3b95_raz_z1_142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460375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52" descr="c9b10f_raz_62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57188"/>
            <a:ext cx="4579938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54"/>
          <p:cNvSpPr txBox="1">
            <a:spLocks noChangeArrowheads="1"/>
          </p:cNvSpPr>
          <p:nvPr/>
        </p:nvSpPr>
        <p:spPr bwMode="auto">
          <a:xfrm>
            <a:off x="357188" y="492918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dirty="0">
                <a:solidFill>
                  <a:schemeClr val="tx1"/>
                </a:solidFill>
              </a:rPr>
              <a:t>The disk accretion </a:t>
            </a:r>
            <a:r>
              <a:rPr lang="en-US" sz="2000" dirty="0" smtClean="0">
                <a:solidFill>
                  <a:schemeClr val="tx1"/>
                </a:solidFill>
              </a:rPr>
              <a:t>relaxes </a:t>
            </a:r>
            <a:r>
              <a:rPr lang="en-US" sz="2000" dirty="0">
                <a:solidFill>
                  <a:schemeClr val="tx1"/>
                </a:solidFill>
              </a:rPr>
              <a:t>the explosion conditions. The MF </a:t>
            </a:r>
            <a:r>
              <a:rPr lang="en-US" sz="2000" dirty="0" smtClean="0">
                <a:solidFill>
                  <a:schemeClr val="tx1"/>
                </a:solidFill>
              </a:rPr>
              <a:t>lines’ </a:t>
            </a:r>
            <a:r>
              <a:rPr lang="en-US" sz="2000" dirty="0">
                <a:solidFill>
                  <a:schemeClr val="tx1"/>
                </a:solidFill>
              </a:rPr>
              <a:t>shape </a:t>
            </a:r>
            <a:r>
              <a:rPr lang="en-US" sz="2000" dirty="0" smtClean="0">
                <a:solidFill>
                  <a:schemeClr val="tx1"/>
                </a:solidFill>
              </a:rPr>
              <a:t>reduces the local </a:t>
            </a:r>
            <a:r>
              <a:rPr lang="en-US" sz="2000" dirty="0">
                <a:solidFill>
                  <a:schemeClr val="tx1"/>
                </a:solidFill>
              </a:rPr>
              <a:t>accretion rate.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5286375" y="5143500"/>
          <a:ext cx="3402013" cy="593725"/>
        </p:xfrm>
        <a:graphic>
          <a:graphicData uri="http://schemas.openxmlformats.org/presentationml/2006/ole">
            <p:oleObj spid="_x0000_s7224" name="Формула" r:id="rId6" imgW="1308100" imgH="228600" progId="Equation.3">
              <p:embed/>
            </p:oleObj>
          </a:graphicData>
        </a:graphic>
      </p:graphicFrame>
      <p:sp>
        <p:nvSpPr>
          <p:cNvPr id="6" name="Овал 5"/>
          <p:cNvSpPr>
            <a:spLocks noChangeArrowheads="1"/>
          </p:cNvSpPr>
          <p:nvPr/>
        </p:nvSpPr>
        <p:spPr bwMode="auto">
          <a:xfrm>
            <a:off x="6929438" y="857250"/>
            <a:ext cx="1214437" cy="11430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178" name="Нижний колонтитул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1" name="Дата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A94B3B1-DEF8-4A93-8C49-518FECB6A0B8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2655888" y="563563"/>
            <a:ext cx="3808412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I. Gamma-Ray-Bursts</a:t>
            </a: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801688" y="1565275"/>
            <a:ext cx="8074816" cy="446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 dirty="0">
                <a:solidFill>
                  <a:srgbClr val="3333CC"/>
                </a:solidFill>
              </a:rPr>
              <a:t>Discovery:  </a:t>
            </a:r>
            <a:r>
              <a:rPr lang="en-GB" sz="2000" dirty="0">
                <a:solidFill>
                  <a:srgbClr val="000000"/>
                </a:solidFill>
              </a:rPr>
              <a:t>Vela satellite (</a:t>
            </a:r>
            <a:r>
              <a:rPr lang="en-GB" sz="2000" dirty="0" err="1">
                <a:solidFill>
                  <a:srgbClr val="000000"/>
                </a:solidFill>
              </a:rPr>
              <a:t>Klebesadel</a:t>
            </a:r>
            <a:r>
              <a:rPr lang="en-GB" sz="2000" dirty="0">
                <a:solidFill>
                  <a:srgbClr val="000000"/>
                </a:solidFill>
              </a:rPr>
              <a:t> et al.1973);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                     </a:t>
            </a:r>
            <a:r>
              <a:rPr lang="en-GB" sz="2000" dirty="0" err="1">
                <a:solidFill>
                  <a:srgbClr val="000000"/>
                </a:solidFill>
              </a:rPr>
              <a:t>Konus</a:t>
            </a:r>
            <a:r>
              <a:rPr lang="en-GB" sz="2000" dirty="0">
                <a:solidFill>
                  <a:srgbClr val="000000"/>
                </a:solidFill>
              </a:rPr>
              <a:t> satellite (</a:t>
            </a:r>
            <a:r>
              <a:rPr lang="en-GB" sz="2000" dirty="0" err="1">
                <a:solidFill>
                  <a:srgbClr val="000000"/>
                </a:solidFill>
              </a:rPr>
              <a:t>Mazets</a:t>
            </a:r>
            <a:r>
              <a:rPr lang="en-GB" sz="2000" dirty="0">
                <a:solidFill>
                  <a:srgbClr val="000000"/>
                </a:solidFill>
              </a:rPr>
              <a:t> et al. 1974);</a:t>
            </a:r>
            <a:r>
              <a:rPr lang="en-GB" i="1" dirty="0">
                <a:solidFill>
                  <a:srgbClr val="3333CC"/>
                </a:solidFill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 dirty="0">
                <a:solidFill>
                  <a:srgbClr val="3333CC"/>
                </a:solidFill>
              </a:rPr>
              <a:t>Cosmological origin: 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 dirty="0">
                <a:solidFill>
                  <a:srgbClr val="3333CC"/>
                </a:solidFill>
              </a:rPr>
              <a:t>     </a:t>
            </a:r>
            <a:r>
              <a:rPr lang="en-GB" sz="2000" dirty="0">
                <a:solidFill>
                  <a:srgbClr val="000000"/>
                </a:solidFill>
              </a:rPr>
              <a:t>   1. </a:t>
            </a:r>
            <a:r>
              <a:rPr lang="en-GB" sz="2000" dirty="0" err="1">
                <a:solidFill>
                  <a:srgbClr val="000000"/>
                </a:solidFill>
              </a:rPr>
              <a:t>Beppo</a:t>
            </a:r>
            <a:r>
              <a:rPr lang="en-GB" sz="2000" dirty="0">
                <a:solidFill>
                  <a:srgbClr val="000000"/>
                </a:solidFill>
              </a:rPr>
              <a:t>-SAX satellite – X-ray afterglows (arc-minute resolution) ,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      optical afterglows – redshift measurements – identification of host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      galaxies (</a:t>
            </a:r>
            <a:r>
              <a:rPr lang="en-GB" sz="2000" dirty="0" err="1">
                <a:solidFill>
                  <a:srgbClr val="000000"/>
                </a:solidFill>
              </a:rPr>
              <a:t>Kulkarni</a:t>
            </a:r>
            <a:r>
              <a:rPr lang="en-GB" sz="2000" dirty="0">
                <a:solidFill>
                  <a:srgbClr val="000000"/>
                </a:solidFill>
              </a:rPr>
              <a:t> et al. 1996, Metzger et al. 1997, </a:t>
            </a:r>
            <a:r>
              <a:rPr lang="en-GB" sz="2000" dirty="0" err="1">
                <a:solidFill>
                  <a:srgbClr val="000000"/>
                </a:solidFill>
              </a:rPr>
              <a:t>etc</a:t>
            </a:r>
            <a:r>
              <a:rPr lang="en-GB" sz="2000" dirty="0">
                <a:solidFill>
                  <a:srgbClr val="000000"/>
                </a:solidFill>
              </a:rPr>
              <a:t>)</a:t>
            </a:r>
            <a:r>
              <a:rPr lang="ar-SA" sz="2000" dirty="0">
                <a:solidFill>
                  <a:srgbClr val="000000"/>
                </a:solidFill>
              </a:rPr>
              <a:t>‏</a:t>
            </a:r>
            <a:endParaRPr lang="en-GB" sz="2000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	 	  2. Compton observatory – isotropic distribution  (</a:t>
            </a:r>
            <a:r>
              <a:rPr lang="en-GB" sz="2000" dirty="0" err="1">
                <a:solidFill>
                  <a:srgbClr val="000000"/>
                </a:solidFill>
              </a:rPr>
              <a:t>Meegan</a:t>
            </a:r>
            <a:r>
              <a:rPr lang="en-GB" sz="2000" dirty="0">
                <a:solidFill>
                  <a:srgbClr val="000000"/>
                </a:solidFill>
              </a:rPr>
              <a:t> et al. 1992);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 dirty="0">
                <a:solidFill>
                  <a:srgbClr val="3333CC"/>
                </a:solidFill>
              </a:rPr>
              <a:t>Supernova </a:t>
            </a:r>
            <a:r>
              <a:rPr lang="en-GB" i="1" dirty="0" smtClean="0">
                <a:solidFill>
                  <a:srgbClr val="3333CC"/>
                </a:solidFill>
              </a:rPr>
              <a:t>association  of </a:t>
            </a:r>
            <a:r>
              <a:rPr lang="en-GB" i="1" dirty="0">
                <a:solidFill>
                  <a:srgbClr val="3333CC"/>
                </a:solidFill>
              </a:rPr>
              <a:t>long duration GRBs: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 dirty="0">
                <a:solidFill>
                  <a:srgbClr val="3333CC"/>
                </a:solidFill>
              </a:rPr>
              <a:t>       </a:t>
            </a:r>
            <a:r>
              <a:rPr lang="en-GB" sz="2000" dirty="0">
                <a:solidFill>
                  <a:srgbClr val="000000"/>
                </a:solidFill>
              </a:rPr>
              <a:t>1. Association with star-forming  galaxies/regions of galaxies;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     2. </a:t>
            </a:r>
            <a:r>
              <a:rPr lang="en-GB" sz="2000" dirty="0" smtClean="0">
                <a:solidFill>
                  <a:srgbClr val="000000"/>
                </a:solidFill>
              </a:rPr>
              <a:t> A </a:t>
            </a:r>
            <a:r>
              <a:rPr lang="en-GB" sz="2000" dirty="0">
                <a:solidFill>
                  <a:srgbClr val="000000"/>
                </a:solidFill>
              </a:rPr>
              <a:t>f</a:t>
            </a:r>
            <a:r>
              <a:rPr lang="en-GB" sz="2000" dirty="0" smtClean="0">
                <a:solidFill>
                  <a:srgbClr val="000000"/>
                </a:solidFill>
              </a:rPr>
              <a:t>ew </a:t>
            </a:r>
            <a:r>
              <a:rPr lang="en-GB" sz="2000" dirty="0">
                <a:solidFill>
                  <a:srgbClr val="000000"/>
                </a:solidFill>
              </a:rPr>
              <a:t>solid identifications with supernovae, SN 1998bw, SN 2003dh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          and others...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     3. SN </a:t>
            </a:r>
            <a:r>
              <a:rPr lang="en-GB" sz="2000" dirty="0" smtClean="0">
                <a:solidFill>
                  <a:srgbClr val="000000"/>
                </a:solidFill>
              </a:rPr>
              <a:t>humps </a:t>
            </a:r>
            <a:r>
              <a:rPr lang="en-GB" sz="2000" dirty="0">
                <a:solidFill>
                  <a:srgbClr val="000000"/>
                </a:solidFill>
              </a:rPr>
              <a:t>in light curves of optical afterglows.  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     4. High-velocity supernovae ( 30,000km/s) or </a:t>
            </a:r>
            <a:r>
              <a:rPr lang="en-GB" sz="2000" dirty="0" err="1">
                <a:solidFill>
                  <a:srgbClr val="000000"/>
                </a:solidFill>
              </a:rPr>
              <a:t>hypernovae</a:t>
            </a:r>
            <a:r>
              <a:rPr lang="en-GB" sz="2000" dirty="0">
                <a:solidFill>
                  <a:srgbClr val="000000"/>
                </a:solidFill>
              </a:rPr>
              <a:t> (10</a:t>
            </a:r>
            <a:r>
              <a:rPr lang="en-GB" sz="2000" baseline="30000" dirty="0">
                <a:solidFill>
                  <a:srgbClr val="000000"/>
                </a:solidFill>
              </a:rPr>
              <a:t>52</a:t>
            </a:r>
            <a:r>
              <a:rPr lang="en-GB" sz="2000" dirty="0">
                <a:solidFill>
                  <a:srgbClr val="000000"/>
                </a:solidFill>
              </a:rPr>
              <a:t>erg).</a:t>
            </a:r>
          </a:p>
        </p:txBody>
      </p:sp>
      <p:sp>
        <p:nvSpPr>
          <p:cNvPr id="16391" name="Нижний колонтитул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A26AC03-E873-4C4E-93F8-D37455E1CBDE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274752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"/>
          <p:cNvSpPr txBox="1">
            <a:spLocks noChangeArrowheads="1"/>
          </p:cNvSpPr>
          <p:nvPr/>
        </p:nvSpPr>
        <p:spPr bwMode="auto">
          <a:xfrm>
            <a:off x="676275" y="228600"/>
            <a:ext cx="4615664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6" charset="0"/>
              </a:rPr>
              <a:t>Realistic </a:t>
            </a:r>
            <a:r>
              <a:rPr lang="en-GB" sz="32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6" charset="0"/>
              </a:rPr>
              <a:t>initial conditions </a:t>
            </a:r>
            <a:endParaRPr lang="en-GB" sz="32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6" charset="0"/>
            </a:endParaRPr>
          </a:p>
        </p:txBody>
      </p:sp>
      <p:sp>
        <p:nvSpPr>
          <p:cNvPr id="28676" name="TextBox 11"/>
          <p:cNvSpPr txBox="1">
            <a:spLocks noChangeArrowheads="1"/>
          </p:cNvSpPr>
          <p:nvPr/>
        </p:nvSpPr>
        <p:spPr bwMode="auto">
          <a:xfrm>
            <a:off x="785813" y="1428750"/>
            <a:ext cx="7786687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Strong magnetic field </a:t>
            </a:r>
            <a:r>
              <a:rPr lang="en-US" dirty="0" smtClean="0">
                <a:solidFill>
                  <a:schemeClr val="tx1"/>
                </a:solidFill>
              </a:rPr>
              <a:t>suppresses the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differential rotation in the star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Spruit</a:t>
            </a:r>
            <a:r>
              <a:rPr lang="en-US" dirty="0">
                <a:solidFill>
                  <a:schemeClr val="tx1"/>
                </a:solidFill>
              </a:rPr>
              <a:t> et. al., 2006).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Magnetic dynamo can’t generate </a:t>
            </a:r>
            <a:r>
              <a:rPr lang="en-US" dirty="0" smtClean="0">
                <a:solidFill>
                  <a:schemeClr val="tx1"/>
                </a:solidFill>
              </a:rPr>
              <a:t>a large </a:t>
            </a:r>
            <a:r>
              <a:rPr lang="en-US" dirty="0">
                <a:solidFill>
                  <a:schemeClr val="tx1"/>
                </a:solidFill>
              </a:rPr>
              <a:t>magnetic flux, </a:t>
            </a:r>
            <a:r>
              <a:rPr lang="en-US" dirty="0" smtClean="0">
                <a:solidFill>
                  <a:schemeClr val="tx1"/>
                </a:solidFill>
              </a:rPr>
              <a:t>a relict </a:t>
            </a:r>
            <a:r>
              <a:rPr lang="en-US" dirty="0">
                <a:solidFill>
                  <a:schemeClr val="tx1"/>
                </a:solidFill>
              </a:rPr>
              <a:t>magnetic field is </a:t>
            </a:r>
            <a:r>
              <a:rPr lang="en-US" dirty="0" smtClean="0">
                <a:solidFill>
                  <a:schemeClr val="tx1"/>
                </a:solidFill>
              </a:rPr>
              <a:t>necessary</a:t>
            </a:r>
            <a:r>
              <a:rPr lang="en-US" dirty="0">
                <a:solidFill>
                  <a:schemeClr val="tx1"/>
                </a:solidFill>
              </a:rPr>
              <a:t>. (see </a:t>
            </a:r>
            <a:r>
              <a:rPr lang="en-US" dirty="0" smtClean="0">
                <a:solidFill>
                  <a:schemeClr val="tx1"/>
                </a:solidFill>
              </a:rPr>
              <a:t>observational evidences </a:t>
            </a:r>
            <a:r>
              <a:rPr lang="en-US" dirty="0">
                <a:solidFill>
                  <a:schemeClr val="tx1"/>
                </a:solidFill>
              </a:rPr>
              <a:t>in </a:t>
            </a:r>
            <a:r>
              <a:rPr lang="en-GB" dirty="0" err="1">
                <a:solidFill>
                  <a:schemeClr val="tx1"/>
                </a:solidFill>
              </a:rPr>
              <a:t>Bychkov</a:t>
            </a:r>
            <a:r>
              <a:rPr lang="en-GB" dirty="0">
                <a:solidFill>
                  <a:schemeClr val="tx1"/>
                </a:solidFill>
              </a:rPr>
              <a:t> et al. 2009)</a:t>
            </a:r>
            <a:endParaRPr lang="ru-RU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In close binary systems we could expect fast solid body rotation.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The most promising candidate for long GRBs is Wolf-</a:t>
            </a:r>
            <a:r>
              <a:rPr lang="en-US" dirty="0" err="1">
                <a:solidFill>
                  <a:schemeClr val="tx1"/>
                </a:solidFill>
              </a:rPr>
              <a:t>Rayet</a:t>
            </a:r>
            <a:r>
              <a:rPr lang="en-US" dirty="0">
                <a:solidFill>
                  <a:schemeClr val="tx1"/>
                </a:solidFill>
              </a:rPr>
              <a:t> stars.  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679" name="Нижний колонтитул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5D82C37-1895-4CB5-BF87-319A4215723B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Овал 1"/>
          <p:cNvSpPr>
            <a:spLocks noChangeArrowheads="1"/>
          </p:cNvSpPr>
          <p:nvPr/>
        </p:nvSpPr>
        <p:spPr bwMode="auto">
          <a:xfrm>
            <a:off x="785813" y="1214438"/>
            <a:ext cx="5286375" cy="5000625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8199" name="Овал 2"/>
          <p:cNvSpPr>
            <a:spLocks noChangeArrowheads="1"/>
          </p:cNvSpPr>
          <p:nvPr/>
        </p:nvSpPr>
        <p:spPr bwMode="auto">
          <a:xfrm>
            <a:off x="1785938" y="2249488"/>
            <a:ext cx="3286125" cy="2930525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8200" name="Овал 3"/>
          <p:cNvSpPr>
            <a:spLocks noChangeArrowheads="1"/>
          </p:cNvSpPr>
          <p:nvPr/>
        </p:nvSpPr>
        <p:spPr bwMode="auto">
          <a:xfrm>
            <a:off x="3321050" y="3608388"/>
            <a:ext cx="214313" cy="2143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cxnSp>
        <p:nvCxnSpPr>
          <p:cNvPr id="8201" name="Прямая соединительная линия 5"/>
          <p:cNvCxnSpPr>
            <a:cxnSpLocks noChangeShapeType="1"/>
            <a:stCxn id="8199" idx="7"/>
            <a:endCxn id="8199" idx="5"/>
          </p:cNvCxnSpPr>
          <p:nvPr/>
        </p:nvCxnSpPr>
        <p:spPr bwMode="auto">
          <a:xfrm rot="16200000" flipH="1">
            <a:off x="3554413" y="3714750"/>
            <a:ext cx="2071688" cy="1587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02" name="Прямая соединительная линия 7"/>
          <p:cNvCxnSpPr>
            <a:cxnSpLocks noChangeShapeType="1"/>
            <a:stCxn id="8199" idx="1"/>
            <a:endCxn id="8199" idx="3"/>
          </p:cNvCxnSpPr>
          <p:nvPr/>
        </p:nvCxnSpPr>
        <p:spPr bwMode="auto">
          <a:xfrm rot="16200000" flipH="1">
            <a:off x="1231900" y="3714750"/>
            <a:ext cx="2071688" cy="1588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03" name="Прямая со стрелкой 9"/>
          <p:cNvCxnSpPr>
            <a:cxnSpLocks noChangeShapeType="1"/>
            <a:stCxn id="8199" idx="7"/>
            <a:endCxn id="8200" idx="7"/>
          </p:cNvCxnSpPr>
          <p:nvPr/>
        </p:nvCxnSpPr>
        <p:spPr bwMode="auto">
          <a:xfrm rot="-5400000" flipH="1" flipV="1">
            <a:off x="3568700" y="2616200"/>
            <a:ext cx="958850" cy="108585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04" name="Прямая со стрелкой 11"/>
          <p:cNvCxnSpPr>
            <a:cxnSpLocks noChangeShapeType="1"/>
            <a:stCxn id="8199" idx="1"/>
            <a:endCxn id="8200" idx="1"/>
          </p:cNvCxnSpPr>
          <p:nvPr/>
        </p:nvCxnSpPr>
        <p:spPr bwMode="auto">
          <a:xfrm rot="16200000" flipH="1">
            <a:off x="2330450" y="2616200"/>
            <a:ext cx="958850" cy="108585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05" name="Прямая со стрелкой 13"/>
          <p:cNvCxnSpPr>
            <a:cxnSpLocks noChangeShapeType="1"/>
            <a:stCxn id="8199" idx="3"/>
            <a:endCxn id="8200" idx="3"/>
          </p:cNvCxnSpPr>
          <p:nvPr/>
        </p:nvCxnSpPr>
        <p:spPr bwMode="auto">
          <a:xfrm rot="5400000" flipH="1" flipV="1">
            <a:off x="2330450" y="3727450"/>
            <a:ext cx="958850" cy="108585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06" name="Прямая со стрелкой 15"/>
          <p:cNvCxnSpPr>
            <a:cxnSpLocks noChangeShapeType="1"/>
            <a:stCxn id="8199" idx="5"/>
            <a:endCxn id="8200" idx="5"/>
          </p:cNvCxnSpPr>
          <p:nvPr/>
        </p:nvCxnSpPr>
        <p:spPr bwMode="auto">
          <a:xfrm rot="5400000" flipH="1">
            <a:off x="3568700" y="3727450"/>
            <a:ext cx="958850" cy="108585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207" name="Овал 16"/>
          <p:cNvSpPr>
            <a:spLocks noChangeArrowheads="1"/>
          </p:cNvSpPr>
          <p:nvPr/>
        </p:nvSpPr>
        <p:spPr bwMode="auto">
          <a:xfrm>
            <a:off x="2268538" y="4535488"/>
            <a:ext cx="2322512" cy="430212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8208" name="Овал 17"/>
          <p:cNvSpPr>
            <a:spLocks noChangeArrowheads="1"/>
          </p:cNvSpPr>
          <p:nvPr/>
        </p:nvSpPr>
        <p:spPr bwMode="auto">
          <a:xfrm>
            <a:off x="2266950" y="2465388"/>
            <a:ext cx="2322513" cy="430212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8209" name="TextBox 20"/>
          <p:cNvSpPr txBox="1">
            <a:spLocks noChangeArrowheads="1"/>
          </p:cNvSpPr>
          <p:nvPr/>
        </p:nvSpPr>
        <p:spPr bwMode="auto">
          <a:xfrm>
            <a:off x="3190875" y="3943350"/>
            <a:ext cx="54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1"/>
                </a:solidFill>
              </a:rPr>
              <a:t>BH</a:t>
            </a:r>
            <a:endParaRPr lang="ru-RU" sz="2000">
              <a:solidFill>
                <a:schemeClr val="tx1"/>
              </a:solidFill>
            </a:endParaRP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4591050" y="1001713"/>
          <a:ext cx="576263" cy="450850"/>
        </p:xfrm>
        <a:graphic>
          <a:graphicData uri="http://schemas.openxmlformats.org/presentationml/2006/ole">
            <p:oleObj spid="_x0000_s8331" name="Формула" r:id="rId3" imgW="291973" imgH="228501" progId="Equation.3">
              <p:embed/>
            </p:oleObj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4021138" y="3371850"/>
          <a:ext cx="525462" cy="471488"/>
        </p:xfrm>
        <a:graphic>
          <a:graphicData uri="http://schemas.openxmlformats.org/presentationml/2006/ole">
            <p:oleObj spid="_x0000_s8332" name="Формула" r:id="rId4" imgW="266469" imgH="203024" progId="Equation.3">
              <p:embed/>
            </p:oleObj>
          </a:graphicData>
        </a:graphic>
      </p:graphicFrame>
      <p:sp>
        <p:nvSpPr>
          <p:cNvPr id="8210" name="TextBox 23"/>
          <p:cNvSpPr txBox="1">
            <a:spLocks noChangeArrowheads="1"/>
          </p:cNvSpPr>
          <p:nvPr/>
        </p:nvSpPr>
        <p:spPr bwMode="auto">
          <a:xfrm>
            <a:off x="6286500" y="1489075"/>
            <a:ext cx="257175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If l(r)&lt;l</a:t>
            </a:r>
            <a:r>
              <a:rPr lang="en-US" baseline="-25000">
                <a:solidFill>
                  <a:schemeClr val="tx1"/>
                </a:solidFill>
              </a:rPr>
              <a:t>cr </a:t>
            </a:r>
            <a:r>
              <a:rPr lang="en-US">
                <a:solidFill>
                  <a:schemeClr val="tx1"/>
                </a:solidFill>
              </a:rPr>
              <a:t>then matter falling to BH directly</a:t>
            </a:r>
          </a:p>
          <a:p>
            <a:pPr eaLnBrk="1" hangingPunct="1"/>
            <a:endParaRPr lang="en-US">
              <a:solidFill>
                <a:schemeClr val="tx1"/>
              </a:solidFill>
            </a:endParaRPr>
          </a:p>
          <a:p>
            <a:pPr eaLnBrk="1" hangingPunct="1"/>
            <a:r>
              <a:rPr lang="en-US">
                <a:solidFill>
                  <a:schemeClr val="tx1"/>
                </a:solidFill>
              </a:rPr>
              <a:t>If l(r)&gt;l</a:t>
            </a:r>
            <a:r>
              <a:rPr lang="en-US" baseline="-25000">
                <a:solidFill>
                  <a:schemeClr val="tx1"/>
                </a:solidFill>
              </a:rPr>
              <a:t>cr </a:t>
            </a:r>
            <a:r>
              <a:rPr lang="en-US">
                <a:solidFill>
                  <a:schemeClr val="tx1"/>
                </a:solidFill>
              </a:rPr>
              <a:t>then matter goes to disk and after that to BH</a:t>
            </a:r>
          </a:p>
          <a:p>
            <a:pPr eaLnBrk="1" hangingPunct="1"/>
            <a:endParaRPr lang="en-US">
              <a:solidFill>
                <a:schemeClr val="tx1"/>
              </a:solidFill>
            </a:endParaRPr>
          </a:p>
          <a:p>
            <a:pPr eaLnBrk="1" hangingPunct="1"/>
            <a:r>
              <a:rPr lang="en-US" sz="1600">
                <a:solidFill>
                  <a:schemeClr val="tx1"/>
                </a:solidFill>
              </a:rPr>
              <a:t>Agreement with  model Shibata&amp;Shapiro (2002) on level 1%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14363" y="285750"/>
            <a:ext cx="1954212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6" charset="0"/>
              </a:rPr>
              <a:t>Simple model:</a:t>
            </a:r>
            <a:endParaRPr lang="ru-RU" dirty="0">
              <a:cs typeface="Arial" pitchFamily="34" charset="0"/>
            </a:endParaRPr>
          </a:p>
        </p:txBody>
      </p:sp>
      <p:sp>
        <p:nvSpPr>
          <p:cNvPr id="8214" name="Нижний колонтитул 2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8215" name="TextBox 22"/>
          <p:cNvSpPr txBox="1">
            <a:spLocks noChangeArrowheads="1"/>
          </p:cNvSpPr>
          <p:nvPr/>
        </p:nvSpPr>
        <p:spPr bwMode="auto">
          <a:xfrm>
            <a:off x="5867400" y="404813"/>
            <a:ext cx="2949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1800">
                <a:solidFill>
                  <a:schemeClr val="tx1"/>
                </a:solidFill>
              </a:rPr>
              <a:t>Barkov &amp; Komissarov (2010)</a:t>
            </a: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24" name="Дата 2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A5DFEA8-B21D-47AF-BD52-3BE6031B953B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Рисунок 2" descr="m35_mbh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97163"/>
            <a:ext cx="4786313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2371725" y="503238"/>
            <a:ext cx="22574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Realistic model 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2371725" y="1357313"/>
            <a:ext cx="36052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chemeClr val="tx1"/>
                </a:solidFill>
              </a:rPr>
              <a:t>M=35 M</a:t>
            </a:r>
            <a:r>
              <a:rPr lang="en-US" baseline="-25000" dirty="0">
                <a:solidFill>
                  <a:schemeClr val="tx1"/>
                </a:solidFill>
              </a:rPr>
              <a:t>sun</a:t>
            </a:r>
            <a:r>
              <a:rPr lang="en-US" dirty="0">
                <a:solidFill>
                  <a:schemeClr val="tx1"/>
                </a:solidFill>
              </a:rPr>
              <a:t>,  M</a:t>
            </a:r>
            <a:r>
              <a:rPr lang="en-US" baseline="-25000" dirty="0">
                <a:solidFill>
                  <a:schemeClr val="tx1"/>
                </a:solidFill>
              </a:rPr>
              <a:t>WR</a:t>
            </a:r>
            <a:r>
              <a:rPr lang="en-US" dirty="0">
                <a:solidFill>
                  <a:schemeClr val="tx1"/>
                </a:solidFill>
              </a:rPr>
              <a:t>=13 M</a:t>
            </a:r>
            <a:r>
              <a:rPr lang="en-US" baseline="-25000" dirty="0">
                <a:solidFill>
                  <a:schemeClr val="tx1"/>
                </a:solidFill>
              </a:rPr>
              <a:t>sun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9702" name="Рисунок 1" descr="m35_a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714625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Прямоугольник 5"/>
          <p:cNvSpPr>
            <a:spLocks noChangeArrowheads="1"/>
          </p:cNvSpPr>
          <p:nvPr/>
        </p:nvSpPr>
        <p:spPr bwMode="auto">
          <a:xfrm>
            <a:off x="6715125" y="957263"/>
            <a:ext cx="2055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Heger at el (2004)</a:t>
            </a:r>
            <a:endParaRPr lang="ru-RU" sz="2000"/>
          </a:p>
        </p:txBody>
      </p:sp>
      <p:sp>
        <p:nvSpPr>
          <p:cNvPr id="29706" name="Нижний колонтитул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1" name="Дата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5208482-0812-4C1E-AC12-B99C6DD0E3FD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Рисунок 15" descr="mdot_m20_ne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2428875"/>
            <a:ext cx="4446588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2371725" y="503238"/>
            <a:ext cx="21034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chemeClr val="tx1"/>
                </a:solidFill>
              </a:rPr>
              <a:t>Realistic model</a:t>
            </a:r>
            <a:endParaRPr lang="ru-RU"/>
          </a:p>
        </p:txBody>
      </p:sp>
      <p:sp>
        <p:nvSpPr>
          <p:cNvPr id="30725" name="TextBox 2"/>
          <p:cNvSpPr txBox="1">
            <a:spLocks noChangeArrowheads="1"/>
          </p:cNvSpPr>
          <p:nvPr/>
        </p:nvSpPr>
        <p:spPr bwMode="auto">
          <a:xfrm>
            <a:off x="5110163" y="1509713"/>
            <a:ext cx="352901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chemeClr val="tx1"/>
                </a:solidFill>
              </a:rPr>
              <a:t>M=35 M</a:t>
            </a:r>
            <a:r>
              <a:rPr lang="en-US" baseline="-25000" dirty="0">
                <a:solidFill>
                  <a:schemeClr val="tx1"/>
                </a:solidFill>
              </a:rPr>
              <a:t>sun</a:t>
            </a:r>
            <a:r>
              <a:rPr lang="en-US" dirty="0">
                <a:solidFill>
                  <a:schemeClr val="tx1"/>
                </a:solidFill>
              </a:rPr>
              <a:t>, M</a:t>
            </a:r>
            <a:r>
              <a:rPr lang="en-US" baseline="-25000" dirty="0">
                <a:solidFill>
                  <a:schemeClr val="tx1"/>
                </a:solidFill>
              </a:rPr>
              <a:t>WR</a:t>
            </a:r>
            <a:r>
              <a:rPr lang="en-US" dirty="0">
                <a:solidFill>
                  <a:schemeClr val="tx1"/>
                </a:solidFill>
              </a:rPr>
              <a:t>=13 M</a:t>
            </a:r>
            <a:r>
              <a:rPr lang="en-US" baseline="-25000" dirty="0">
                <a:solidFill>
                  <a:schemeClr val="tx1"/>
                </a:solidFill>
              </a:rPr>
              <a:t>sun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726" name="TextBox 3"/>
          <p:cNvSpPr txBox="1">
            <a:spLocks noChangeArrowheads="1"/>
          </p:cNvSpPr>
          <p:nvPr/>
        </p:nvSpPr>
        <p:spPr bwMode="auto">
          <a:xfrm>
            <a:off x="722313" y="1509713"/>
            <a:ext cx="329723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chemeClr val="tx1"/>
                </a:solidFill>
              </a:rPr>
              <a:t>M=20 M</a:t>
            </a:r>
            <a:r>
              <a:rPr lang="en-US" baseline="-25000" dirty="0">
                <a:solidFill>
                  <a:schemeClr val="tx1"/>
                </a:solidFill>
              </a:rPr>
              <a:t>sun</a:t>
            </a:r>
            <a:r>
              <a:rPr lang="en-US" dirty="0">
                <a:solidFill>
                  <a:schemeClr val="tx1"/>
                </a:solidFill>
              </a:rPr>
              <a:t>, M</a:t>
            </a:r>
            <a:r>
              <a:rPr lang="en-US" baseline="-25000" dirty="0">
                <a:solidFill>
                  <a:schemeClr val="tx1"/>
                </a:solidFill>
              </a:rPr>
              <a:t>WR</a:t>
            </a:r>
            <a:r>
              <a:rPr lang="en-US" dirty="0">
                <a:solidFill>
                  <a:schemeClr val="tx1"/>
                </a:solidFill>
              </a:rPr>
              <a:t>=7 M</a:t>
            </a:r>
            <a:r>
              <a:rPr lang="en-US" baseline="-25000" dirty="0">
                <a:solidFill>
                  <a:schemeClr val="tx1"/>
                </a:solidFill>
              </a:rPr>
              <a:t>sun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27" name="Рисунок 5" descr="m35_dmdt_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>
            <a:cxnSpLocks noChangeShapeType="1"/>
          </p:cNvCxnSpPr>
          <p:nvPr/>
        </p:nvCxnSpPr>
        <p:spPr bwMode="auto">
          <a:xfrm>
            <a:off x="857250" y="4787900"/>
            <a:ext cx="3297238" cy="1588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" name="Прямая соединительная линия 9"/>
          <p:cNvCxnSpPr>
            <a:cxnSpLocks noChangeShapeType="1"/>
          </p:cNvCxnSpPr>
          <p:nvPr/>
        </p:nvCxnSpPr>
        <p:spPr bwMode="auto">
          <a:xfrm>
            <a:off x="5000625" y="4000500"/>
            <a:ext cx="3638550" cy="1588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857250" y="6286500"/>
            <a:ext cx="3297238" cy="285750"/>
          </a:xfrm>
          <a:prstGeom prst="rect">
            <a:avLst/>
          </a:prstGeom>
          <a:solidFill>
            <a:srgbClr val="00B8FF">
              <a:alpha val="2705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71725" y="4332288"/>
            <a:ext cx="1447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800">
                <a:solidFill>
                  <a:srgbClr val="FF0000"/>
                </a:solidFill>
              </a:rPr>
              <a:t>neutrino limit</a:t>
            </a:r>
            <a:endParaRPr lang="ru-RU" sz="180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12888" y="5861050"/>
            <a:ext cx="1309687" cy="4254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6" charset="0"/>
              </a:rPr>
              <a:t>BZ limit 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6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371725" y="503238"/>
            <a:ext cx="22574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Realistic model 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sp>
        <p:nvSpPr>
          <p:cNvPr id="30734" name="Прямоугольник 15"/>
          <p:cNvSpPr>
            <a:spLocks noChangeArrowheads="1"/>
          </p:cNvSpPr>
          <p:nvPr/>
        </p:nvSpPr>
        <p:spPr bwMode="auto">
          <a:xfrm>
            <a:off x="6715125" y="957263"/>
            <a:ext cx="2055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Heger at el (2004)</a:t>
            </a:r>
            <a:endParaRPr lang="ru-RU" sz="2000"/>
          </a:p>
        </p:txBody>
      </p:sp>
      <p:sp>
        <p:nvSpPr>
          <p:cNvPr id="17" name="Стрелка вниз 16"/>
          <p:cNvSpPr>
            <a:spLocks noChangeArrowheads="1"/>
          </p:cNvSpPr>
          <p:nvPr/>
        </p:nvSpPr>
        <p:spPr bwMode="auto">
          <a:xfrm>
            <a:off x="4343400" y="6286500"/>
            <a:ext cx="285750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18" name="Стрелка вниз 17"/>
          <p:cNvSpPr>
            <a:spLocks noChangeArrowheads="1"/>
          </p:cNvSpPr>
          <p:nvPr/>
        </p:nvSpPr>
        <p:spPr bwMode="auto">
          <a:xfrm>
            <a:off x="436563" y="6286500"/>
            <a:ext cx="285750" cy="2857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30739" name="Нижний колонтитул 1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20" name="Дата 1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5880C55-850C-491F-9704-9B835B7755E9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Oval 1"/>
          <p:cNvSpPr>
            <a:spLocks noChangeArrowheads="1"/>
          </p:cNvSpPr>
          <p:nvPr/>
        </p:nvSpPr>
        <p:spPr bwMode="auto">
          <a:xfrm>
            <a:off x="1936750" y="1227138"/>
            <a:ext cx="5029200" cy="4572000"/>
          </a:xfrm>
          <a:prstGeom prst="ellipse">
            <a:avLst/>
          </a:prstGeom>
          <a:solidFill>
            <a:srgbClr val="E6E6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31748" name="Oval 2"/>
          <p:cNvSpPr>
            <a:spLocks noChangeArrowheads="1"/>
          </p:cNvSpPr>
          <p:nvPr/>
        </p:nvSpPr>
        <p:spPr bwMode="auto">
          <a:xfrm>
            <a:off x="3087688" y="2133600"/>
            <a:ext cx="2779712" cy="2590800"/>
          </a:xfrm>
          <a:prstGeom prst="ellipse">
            <a:avLst/>
          </a:prstGeom>
          <a:solidFill>
            <a:srgbClr val="FF9900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31749" name="Oval 3"/>
          <p:cNvSpPr>
            <a:spLocks noChangeArrowheads="1"/>
          </p:cNvSpPr>
          <p:nvPr/>
        </p:nvSpPr>
        <p:spPr bwMode="auto">
          <a:xfrm>
            <a:off x="4191000" y="3124200"/>
            <a:ext cx="609600" cy="609600"/>
          </a:xfrm>
          <a:prstGeom prst="ellipse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31750" name="Line 4"/>
          <p:cNvSpPr>
            <a:spLocks noChangeShapeType="1"/>
          </p:cNvSpPr>
          <p:nvPr/>
        </p:nvSpPr>
        <p:spPr bwMode="auto">
          <a:xfrm>
            <a:off x="3352800" y="3505200"/>
            <a:ext cx="609600" cy="15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51" name="Line 5"/>
          <p:cNvSpPr>
            <a:spLocks noChangeShapeType="1"/>
          </p:cNvSpPr>
          <p:nvPr/>
        </p:nvSpPr>
        <p:spPr bwMode="auto">
          <a:xfrm flipH="1">
            <a:off x="4797425" y="2743200"/>
            <a:ext cx="528638" cy="3476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52" name="Line 6"/>
          <p:cNvSpPr>
            <a:spLocks noChangeShapeType="1"/>
          </p:cNvSpPr>
          <p:nvPr/>
        </p:nvSpPr>
        <p:spPr bwMode="auto">
          <a:xfrm>
            <a:off x="3581400" y="2743200"/>
            <a:ext cx="477838" cy="37782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53" name="Line 7"/>
          <p:cNvSpPr>
            <a:spLocks noChangeShapeType="1"/>
          </p:cNvSpPr>
          <p:nvPr/>
        </p:nvSpPr>
        <p:spPr bwMode="auto">
          <a:xfrm flipV="1">
            <a:off x="3733800" y="3806825"/>
            <a:ext cx="449263" cy="44132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54" name="Line 8"/>
          <p:cNvSpPr>
            <a:spLocks noChangeShapeType="1"/>
          </p:cNvSpPr>
          <p:nvPr/>
        </p:nvSpPr>
        <p:spPr bwMode="auto">
          <a:xfrm flipH="1" flipV="1">
            <a:off x="4797425" y="3816350"/>
            <a:ext cx="528638" cy="37782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55" name="Line 9"/>
          <p:cNvSpPr>
            <a:spLocks noChangeShapeType="1"/>
          </p:cNvSpPr>
          <p:nvPr/>
        </p:nvSpPr>
        <p:spPr bwMode="auto">
          <a:xfrm flipV="1">
            <a:off x="4495800" y="3883025"/>
            <a:ext cx="14288" cy="6381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56" name="Line 10"/>
          <p:cNvSpPr>
            <a:spLocks noChangeShapeType="1"/>
          </p:cNvSpPr>
          <p:nvPr/>
        </p:nvSpPr>
        <p:spPr bwMode="auto">
          <a:xfrm flipH="1">
            <a:off x="4949825" y="3429000"/>
            <a:ext cx="636588" cy="2381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57" name="Line 11"/>
          <p:cNvSpPr>
            <a:spLocks noChangeShapeType="1"/>
          </p:cNvSpPr>
          <p:nvPr/>
        </p:nvSpPr>
        <p:spPr bwMode="auto">
          <a:xfrm>
            <a:off x="4419600" y="2362200"/>
            <a:ext cx="23813" cy="60801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58" name="Text Box 12"/>
          <p:cNvSpPr txBox="1">
            <a:spLocks noChangeArrowheads="1"/>
          </p:cNvSpPr>
          <p:nvPr/>
        </p:nvSpPr>
        <p:spPr bwMode="auto">
          <a:xfrm>
            <a:off x="6254750" y="5257800"/>
            <a:ext cx="2381250" cy="925513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>
                <a:solidFill>
                  <a:srgbClr val="000000"/>
                </a:solidFill>
              </a:rPr>
              <a:t>Uniform magnetization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>
                <a:solidFill>
                  <a:srgbClr val="000000"/>
                </a:solidFill>
              </a:rPr>
              <a:t> R=150000km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>
                <a:solidFill>
                  <a:srgbClr val="000000"/>
                </a:solidFill>
              </a:rPr>
              <a:t>B</a:t>
            </a:r>
            <a:r>
              <a:rPr lang="en-GB" sz="1800" baseline="-12000">
                <a:solidFill>
                  <a:srgbClr val="000000"/>
                </a:solidFill>
              </a:rPr>
              <a:t>0</a:t>
            </a:r>
            <a:r>
              <a:rPr lang="en-GB" sz="1800">
                <a:solidFill>
                  <a:srgbClr val="000000"/>
                </a:solidFill>
              </a:rPr>
              <a:t>= 1.4x10</a:t>
            </a:r>
            <a:r>
              <a:rPr lang="en-GB" sz="1800" baseline="30000">
                <a:solidFill>
                  <a:srgbClr val="000000"/>
                </a:solidFill>
              </a:rPr>
              <a:t>7</a:t>
            </a:r>
            <a:r>
              <a:rPr lang="en-GB" sz="1800">
                <a:solidFill>
                  <a:srgbClr val="000000"/>
                </a:solidFill>
              </a:rPr>
              <a:t>-8x10</a:t>
            </a:r>
            <a:r>
              <a:rPr lang="en-GB" sz="1800" baseline="30000">
                <a:solidFill>
                  <a:srgbClr val="000000"/>
                </a:solidFill>
              </a:rPr>
              <a:t>7</a:t>
            </a:r>
            <a:r>
              <a:rPr lang="en-GB" sz="180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31759" name="Line 13"/>
          <p:cNvSpPr>
            <a:spLocks noChangeShapeType="1"/>
          </p:cNvSpPr>
          <p:nvPr/>
        </p:nvSpPr>
        <p:spPr bwMode="auto">
          <a:xfrm flipH="1" flipV="1">
            <a:off x="5102225" y="4187825"/>
            <a:ext cx="1247775" cy="12477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60" name="Line 14"/>
          <p:cNvSpPr>
            <a:spLocks noChangeShapeType="1"/>
          </p:cNvSpPr>
          <p:nvPr/>
        </p:nvSpPr>
        <p:spPr bwMode="auto">
          <a:xfrm>
            <a:off x="1546225" y="2286000"/>
            <a:ext cx="2568575" cy="10668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61" name="Text Box 15"/>
          <p:cNvSpPr txBox="1">
            <a:spLocks noChangeArrowheads="1"/>
          </p:cNvSpPr>
          <p:nvPr/>
        </p:nvSpPr>
        <p:spPr bwMode="auto">
          <a:xfrm>
            <a:off x="5105400" y="3136900"/>
            <a:ext cx="29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 b="1">
                <a:solidFill>
                  <a:srgbClr val="000000"/>
                </a:solidFill>
              </a:rPr>
              <a:t>v</a:t>
            </a:r>
          </a:p>
        </p:txBody>
      </p:sp>
      <p:sp>
        <p:nvSpPr>
          <p:cNvPr id="31762" name="Text Box 16"/>
          <p:cNvSpPr txBox="1">
            <a:spLocks noChangeArrowheads="1"/>
          </p:cNvSpPr>
          <p:nvPr/>
        </p:nvSpPr>
        <p:spPr bwMode="auto">
          <a:xfrm>
            <a:off x="2257425" y="2743200"/>
            <a:ext cx="333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31763" name="Text Box 17"/>
          <p:cNvSpPr txBox="1">
            <a:spLocks noChangeArrowheads="1"/>
          </p:cNvSpPr>
          <p:nvPr/>
        </p:nvSpPr>
        <p:spPr bwMode="auto">
          <a:xfrm>
            <a:off x="6248400" y="3429000"/>
            <a:ext cx="29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 b="1">
                <a:solidFill>
                  <a:srgbClr val="000000"/>
                </a:solidFill>
              </a:rPr>
              <a:t>v</a:t>
            </a:r>
          </a:p>
        </p:txBody>
      </p:sp>
      <p:sp>
        <p:nvSpPr>
          <p:cNvPr id="31764" name="Text Box 18"/>
          <p:cNvSpPr txBox="1">
            <a:spLocks noChangeArrowheads="1"/>
          </p:cNvSpPr>
          <p:nvPr/>
        </p:nvSpPr>
        <p:spPr bwMode="auto">
          <a:xfrm>
            <a:off x="5229225" y="4724400"/>
            <a:ext cx="333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31765" name="Text Box 19"/>
          <p:cNvSpPr txBox="1">
            <a:spLocks noChangeArrowheads="1"/>
          </p:cNvSpPr>
          <p:nvPr/>
        </p:nvSpPr>
        <p:spPr bwMode="auto">
          <a:xfrm>
            <a:off x="4432300" y="2374900"/>
            <a:ext cx="29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 b="1">
                <a:solidFill>
                  <a:srgbClr val="000000"/>
                </a:solidFill>
              </a:rPr>
              <a:t>v</a:t>
            </a:r>
          </a:p>
        </p:txBody>
      </p:sp>
      <p:sp>
        <p:nvSpPr>
          <p:cNvPr id="31766" name="Text Box 20"/>
          <p:cNvSpPr txBox="1">
            <a:spLocks noChangeArrowheads="1"/>
          </p:cNvSpPr>
          <p:nvPr/>
        </p:nvSpPr>
        <p:spPr bwMode="auto">
          <a:xfrm>
            <a:off x="3352800" y="3124200"/>
            <a:ext cx="29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 b="1">
                <a:solidFill>
                  <a:srgbClr val="000000"/>
                </a:solidFill>
              </a:rPr>
              <a:t>v</a:t>
            </a:r>
          </a:p>
        </p:txBody>
      </p:sp>
      <p:sp>
        <p:nvSpPr>
          <p:cNvPr id="31767" name="Text Box 21"/>
          <p:cNvSpPr txBox="1">
            <a:spLocks noChangeArrowheads="1"/>
          </p:cNvSpPr>
          <p:nvPr/>
        </p:nvSpPr>
        <p:spPr bwMode="auto">
          <a:xfrm>
            <a:off x="4200525" y="4114800"/>
            <a:ext cx="29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 b="1">
                <a:solidFill>
                  <a:srgbClr val="000000"/>
                </a:solidFill>
              </a:rPr>
              <a:t>v</a:t>
            </a:r>
          </a:p>
        </p:txBody>
      </p: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676275" y="228600"/>
            <a:ext cx="7377638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en-GB" sz="3200" i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Numerical simulations II: </a:t>
            </a:r>
            <a:r>
              <a:rPr lang="en-GB" sz="3200" i="1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Collapsar</a:t>
            </a:r>
            <a:r>
              <a:rPr lang="en-GB" sz="3200" i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 model</a:t>
            </a:r>
            <a:endParaRPr lang="en-GB" sz="3200" dirty="0">
              <a:solidFill>
                <a:schemeClr val="accent2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7086600" y="1046163"/>
            <a:ext cx="13890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>
                <a:solidFill>
                  <a:srgbClr val="000000"/>
                </a:solidFill>
              </a:rPr>
              <a:t>GR MHD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>
                <a:solidFill>
                  <a:srgbClr val="000000"/>
                </a:solidFill>
              </a:rPr>
              <a:t>     2D</a:t>
            </a:r>
          </a:p>
        </p:txBody>
      </p:sp>
      <p:sp>
        <p:nvSpPr>
          <p:cNvPr id="31770" name="Line 26"/>
          <p:cNvSpPr>
            <a:spLocks noChangeShapeType="1"/>
          </p:cNvSpPr>
          <p:nvPr/>
        </p:nvSpPr>
        <p:spPr bwMode="auto">
          <a:xfrm>
            <a:off x="3581400" y="2438400"/>
            <a:ext cx="66675" cy="3921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71" name="Line 27"/>
          <p:cNvSpPr>
            <a:spLocks noChangeShapeType="1"/>
          </p:cNvSpPr>
          <p:nvPr/>
        </p:nvSpPr>
        <p:spPr bwMode="auto">
          <a:xfrm>
            <a:off x="4114800" y="2209800"/>
            <a:ext cx="46038" cy="533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72" name="Line 28"/>
          <p:cNvSpPr>
            <a:spLocks noChangeShapeType="1"/>
          </p:cNvSpPr>
          <p:nvPr/>
        </p:nvSpPr>
        <p:spPr bwMode="auto">
          <a:xfrm>
            <a:off x="4800600" y="2209800"/>
            <a:ext cx="46038" cy="4572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73" name="Line 29"/>
          <p:cNvSpPr>
            <a:spLocks noChangeShapeType="1"/>
          </p:cNvSpPr>
          <p:nvPr/>
        </p:nvSpPr>
        <p:spPr bwMode="auto">
          <a:xfrm flipH="1">
            <a:off x="5364163" y="2438400"/>
            <a:ext cx="46037" cy="3921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74" name="Freeform 30"/>
          <p:cNvSpPr>
            <a:spLocks noChangeArrowheads="1"/>
          </p:cNvSpPr>
          <p:nvPr/>
        </p:nvSpPr>
        <p:spPr bwMode="auto">
          <a:xfrm>
            <a:off x="2590800" y="2349500"/>
            <a:ext cx="990600" cy="2222500"/>
          </a:xfrm>
          <a:custGeom>
            <a:avLst/>
            <a:gdLst>
              <a:gd name="T0" fmla="*/ 2147483647 w 864"/>
              <a:gd name="T1" fmla="*/ 2147483647 h 1400"/>
              <a:gd name="T2" fmla="*/ 2147483647 w 864"/>
              <a:gd name="T3" fmla="*/ 2147483647 h 1400"/>
              <a:gd name="T4" fmla="*/ 0 w 864"/>
              <a:gd name="T5" fmla="*/ 2147483647 h 1400"/>
              <a:gd name="T6" fmla="*/ 2147483647 w 864"/>
              <a:gd name="T7" fmla="*/ 2147483647 h 1400"/>
              <a:gd name="T8" fmla="*/ 2147483647 w 864"/>
              <a:gd name="T9" fmla="*/ 2147483647 h 1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4"/>
              <a:gd name="T16" fmla="*/ 0 h 1400"/>
              <a:gd name="T17" fmla="*/ 864 w 864"/>
              <a:gd name="T18" fmla="*/ 1400 h 14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4" h="1400">
                <a:moveTo>
                  <a:pt x="864" y="56"/>
                </a:moveTo>
                <a:cubicBezTo>
                  <a:pt x="696" y="28"/>
                  <a:pt x="528" y="0"/>
                  <a:pt x="384" y="104"/>
                </a:cubicBezTo>
                <a:cubicBezTo>
                  <a:pt x="240" y="208"/>
                  <a:pt x="0" y="480"/>
                  <a:pt x="0" y="680"/>
                </a:cubicBezTo>
                <a:cubicBezTo>
                  <a:pt x="0" y="880"/>
                  <a:pt x="240" y="1208"/>
                  <a:pt x="384" y="1304"/>
                </a:cubicBezTo>
                <a:cubicBezTo>
                  <a:pt x="528" y="1400"/>
                  <a:pt x="784" y="1264"/>
                  <a:pt x="864" y="1256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1775" name="Freeform 31"/>
          <p:cNvSpPr>
            <a:spLocks noChangeArrowheads="1"/>
          </p:cNvSpPr>
          <p:nvPr/>
        </p:nvSpPr>
        <p:spPr bwMode="auto">
          <a:xfrm flipH="1">
            <a:off x="5408613" y="2362200"/>
            <a:ext cx="838200" cy="2222500"/>
          </a:xfrm>
          <a:custGeom>
            <a:avLst/>
            <a:gdLst>
              <a:gd name="T0" fmla="*/ 2147483647 w 864"/>
              <a:gd name="T1" fmla="*/ 2147483647 h 1400"/>
              <a:gd name="T2" fmla="*/ 2147483647 w 864"/>
              <a:gd name="T3" fmla="*/ 2147483647 h 1400"/>
              <a:gd name="T4" fmla="*/ 0 w 864"/>
              <a:gd name="T5" fmla="*/ 2147483647 h 1400"/>
              <a:gd name="T6" fmla="*/ 2147483647 w 864"/>
              <a:gd name="T7" fmla="*/ 2147483647 h 1400"/>
              <a:gd name="T8" fmla="*/ 2147483647 w 864"/>
              <a:gd name="T9" fmla="*/ 2147483647 h 1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4"/>
              <a:gd name="T16" fmla="*/ 0 h 1400"/>
              <a:gd name="T17" fmla="*/ 864 w 864"/>
              <a:gd name="T18" fmla="*/ 1400 h 14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4" h="1400">
                <a:moveTo>
                  <a:pt x="864" y="56"/>
                </a:moveTo>
                <a:cubicBezTo>
                  <a:pt x="696" y="28"/>
                  <a:pt x="528" y="0"/>
                  <a:pt x="384" y="104"/>
                </a:cubicBezTo>
                <a:cubicBezTo>
                  <a:pt x="240" y="208"/>
                  <a:pt x="0" y="480"/>
                  <a:pt x="0" y="680"/>
                </a:cubicBezTo>
                <a:cubicBezTo>
                  <a:pt x="0" y="880"/>
                  <a:pt x="240" y="1208"/>
                  <a:pt x="384" y="1304"/>
                </a:cubicBezTo>
                <a:cubicBezTo>
                  <a:pt x="528" y="1400"/>
                  <a:pt x="784" y="1264"/>
                  <a:pt x="864" y="1256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1776" name="Freeform 32"/>
          <p:cNvSpPr>
            <a:spLocks noChangeArrowheads="1"/>
          </p:cNvSpPr>
          <p:nvPr/>
        </p:nvSpPr>
        <p:spPr bwMode="auto">
          <a:xfrm>
            <a:off x="2133600" y="1778000"/>
            <a:ext cx="1981200" cy="3467100"/>
          </a:xfrm>
          <a:custGeom>
            <a:avLst/>
            <a:gdLst>
              <a:gd name="T0" fmla="*/ 2147483647 w 1248"/>
              <a:gd name="T1" fmla="*/ 2147483647 h 2184"/>
              <a:gd name="T2" fmla="*/ 2147483647 w 1248"/>
              <a:gd name="T3" fmla="*/ 2147483647 h 2184"/>
              <a:gd name="T4" fmla="*/ 0 w 1248"/>
              <a:gd name="T5" fmla="*/ 2147483647 h 2184"/>
              <a:gd name="T6" fmla="*/ 2147483647 w 1248"/>
              <a:gd name="T7" fmla="*/ 2147483647 h 2184"/>
              <a:gd name="T8" fmla="*/ 2147483647 w 1248"/>
              <a:gd name="T9" fmla="*/ 2147483647 h 2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2184"/>
              <a:gd name="T17" fmla="*/ 1248 w 1248"/>
              <a:gd name="T18" fmla="*/ 2184 h 21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2184">
                <a:moveTo>
                  <a:pt x="1248" y="272"/>
                </a:moveTo>
                <a:cubicBezTo>
                  <a:pt x="1040" y="136"/>
                  <a:pt x="832" y="0"/>
                  <a:pt x="624" y="128"/>
                </a:cubicBezTo>
                <a:cubicBezTo>
                  <a:pt x="416" y="256"/>
                  <a:pt x="0" y="720"/>
                  <a:pt x="0" y="1040"/>
                </a:cubicBezTo>
                <a:cubicBezTo>
                  <a:pt x="0" y="1360"/>
                  <a:pt x="416" y="1912"/>
                  <a:pt x="624" y="2048"/>
                </a:cubicBezTo>
                <a:cubicBezTo>
                  <a:pt x="832" y="2184"/>
                  <a:pt x="1144" y="1888"/>
                  <a:pt x="1248" y="1856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1777" name="Freeform 33"/>
          <p:cNvSpPr>
            <a:spLocks noChangeArrowheads="1"/>
          </p:cNvSpPr>
          <p:nvPr/>
        </p:nvSpPr>
        <p:spPr bwMode="auto">
          <a:xfrm flipH="1">
            <a:off x="4800600" y="1752600"/>
            <a:ext cx="1905000" cy="3467100"/>
          </a:xfrm>
          <a:custGeom>
            <a:avLst/>
            <a:gdLst>
              <a:gd name="T0" fmla="*/ 2147483647 w 1248"/>
              <a:gd name="T1" fmla="*/ 2147483647 h 2184"/>
              <a:gd name="T2" fmla="*/ 2147483647 w 1248"/>
              <a:gd name="T3" fmla="*/ 2147483647 h 2184"/>
              <a:gd name="T4" fmla="*/ 0 w 1248"/>
              <a:gd name="T5" fmla="*/ 2147483647 h 2184"/>
              <a:gd name="T6" fmla="*/ 2147483647 w 1248"/>
              <a:gd name="T7" fmla="*/ 2147483647 h 2184"/>
              <a:gd name="T8" fmla="*/ 2147483647 w 1248"/>
              <a:gd name="T9" fmla="*/ 2147483647 h 2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2184"/>
              <a:gd name="T17" fmla="*/ 1248 w 1248"/>
              <a:gd name="T18" fmla="*/ 2184 h 21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2184">
                <a:moveTo>
                  <a:pt x="1248" y="272"/>
                </a:moveTo>
                <a:cubicBezTo>
                  <a:pt x="1040" y="136"/>
                  <a:pt x="832" y="0"/>
                  <a:pt x="624" y="128"/>
                </a:cubicBezTo>
                <a:cubicBezTo>
                  <a:pt x="416" y="256"/>
                  <a:pt x="0" y="720"/>
                  <a:pt x="0" y="1040"/>
                </a:cubicBezTo>
                <a:cubicBezTo>
                  <a:pt x="0" y="1360"/>
                  <a:pt x="416" y="1912"/>
                  <a:pt x="624" y="2048"/>
                </a:cubicBezTo>
                <a:cubicBezTo>
                  <a:pt x="832" y="2184"/>
                  <a:pt x="1144" y="1888"/>
                  <a:pt x="1248" y="1856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1778" name="Rectangle 34"/>
          <p:cNvSpPr>
            <a:spLocks noChangeArrowheads="1"/>
          </p:cNvSpPr>
          <p:nvPr/>
        </p:nvSpPr>
        <p:spPr bwMode="auto">
          <a:xfrm>
            <a:off x="563563" y="1905000"/>
            <a:ext cx="1314450" cy="925513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black hole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M=10 M</a:t>
            </a:r>
            <a:r>
              <a:rPr lang="en-GB" sz="1800" baseline="-10000">
                <a:solidFill>
                  <a:srgbClr val="000000"/>
                </a:solidFill>
                <a:latin typeface="modstmary10" pitchFamily="2" charset="0"/>
              </a:rPr>
              <a:t>sun</a:t>
            </a:r>
            <a:r>
              <a:rPr lang="en-GB" sz="1800">
                <a:solidFill>
                  <a:srgbClr val="000000"/>
                </a:solidFill>
              </a:rPr>
              <a:t>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a=0.45-0.6</a:t>
            </a:r>
          </a:p>
        </p:txBody>
      </p:sp>
      <p:sp>
        <p:nvSpPr>
          <p:cNvPr id="31779" name="Line 36"/>
          <p:cNvSpPr>
            <a:spLocks noChangeShapeType="1"/>
          </p:cNvSpPr>
          <p:nvPr/>
        </p:nvSpPr>
        <p:spPr bwMode="auto">
          <a:xfrm>
            <a:off x="2438400" y="3429000"/>
            <a:ext cx="457200" cy="15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80" name="Line 37"/>
          <p:cNvSpPr>
            <a:spLocks noChangeShapeType="1"/>
          </p:cNvSpPr>
          <p:nvPr/>
        </p:nvSpPr>
        <p:spPr bwMode="auto">
          <a:xfrm>
            <a:off x="2895600" y="2209800"/>
            <a:ext cx="304800" cy="2286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81" name="Line 38"/>
          <p:cNvSpPr>
            <a:spLocks noChangeShapeType="1"/>
          </p:cNvSpPr>
          <p:nvPr/>
        </p:nvSpPr>
        <p:spPr bwMode="auto">
          <a:xfrm>
            <a:off x="4419600" y="1524000"/>
            <a:ext cx="1588" cy="3810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82" name="Line 39"/>
          <p:cNvSpPr>
            <a:spLocks noChangeShapeType="1"/>
          </p:cNvSpPr>
          <p:nvPr/>
        </p:nvSpPr>
        <p:spPr bwMode="auto">
          <a:xfrm flipV="1">
            <a:off x="3048000" y="4645025"/>
            <a:ext cx="304800" cy="31115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83" name="Line 40"/>
          <p:cNvSpPr>
            <a:spLocks noChangeShapeType="1"/>
          </p:cNvSpPr>
          <p:nvPr/>
        </p:nvSpPr>
        <p:spPr bwMode="auto">
          <a:xfrm flipH="1" flipV="1">
            <a:off x="5711825" y="4459288"/>
            <a:ext cx="311150" cy="26828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84" name="Line 41"/>
          <p:cNvSpPr>
            <a:spLocks noChangeShapeType="1"/>
          </p:cNvSpPr>
          <p:nvPr/>
        </p:nvSpPr>
        <p:spPr bwMode="auto">
          <a:xfrm flipH="1">
            <a:off x="6169025" y="3386138"/>
            <a:ext cx="387350" cy="4286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85" name="Line 42"/>
          <p:cNvSpPr>
            <a:spLocks noChangeShapeType="1"/>
          </p:cNvSpPr>
          <p:nvPr/>
        </p:nvSpPr>
        <p:spPr bwMode="auto">
          <a:xfrm flipH="1">
            <a:off x="5711825" y="2209800"/>
            <a:ext cx="387350" cy="2714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86" name="Line 43"/>
          <p:cNvSpPr>
            <a:spLocks noChangeShapeType="1"/>
          </p:cNvSpPr>
          <p:nvPr/>
        </p:nvSpPr>
        <p:spPr bwMode="auto">
          <a:xfrm flipV="1">
            <a:off x="4495800" y="4949825"/>
            <a:ext cx="1588" cy="38735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87" name="Text Box 44"/>
          <p:cNvSpPr txBox="1">
            <a:spLocks noChangeArrowheads="1"/>
          </p:cNvSpPr>
          <p:nvPr/>
        </p:nvSpPr>
        <p:spPr bwMode="auto">
          <a:xfrm>
            <a:off x="663575" y="1143000"/>
            <a:ext cx="9715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800" i="1" u="sng">
                <a:solidFill>
                  <a:srgbClr val="3333CC"/>
                </a:solidFill>
              </a:rPr>
              <a:t>Setup</a:t>
            </a:r>
          </a:p>
        </p:txBody>
      </p:sp>
      <p:sp>
        <p:nvSpPr>
          <p:cNvPr id="31788" name="Text Box 45"/>
          <p:cNvSpPr txBox="1">
            <a:spLocks noChangeArrowheads="1"/>
          </p:cNvSpPr>
          <p:nvPr/>
        </p:nvSpPr>
        <p:spPr bwMode="auto">
          <a:xfrm>
            <a:off x="7226300" y="2376488"/>
            <a:ext cx="1751013" cy="101758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Bethe’s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free fall model,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T=17 s, C</a:t>
            </a:r>
            <a:r>
              <a:rPr lang="en-GB" sz="2000" baseline="-25000">
                <a:solidFill>
                  <a:srgbClr val="000000"/>
                </a:solidFill>
              </a:rPr>
              <a:t>1</a:t>
            </a:r>
            <a:r>
              <a:rPr lang="en-GB" sz="2000">
                <a:solidFill>
                  <a:srgbClr val="000000"/>
                </a:solidFill>
              </a:rPr>
              <a:t>=23</a:t>
            </a:r>
          </a:p>
        </p:txBody>
      </p:sp>
      <p:sp>
        <p:nvSpPr>
          <p:cNvPr id="31789" name="Line 46"/>
          <p:cNvSpPr>
            <a:spLocks noChangeShapeType="1"/>
          </p:cNvSpPr>
          <p:nvPr/>
        </p:nvSpPr>
        <p:spPr bwMode="auto">
          <a:xfrm flipH="1">
            <a:off x="6321425" y="2667000"/>
            <a:ext cx="920750" cy="7620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90" name="Line 47"/>
          <p:cNvSpPr>
            <a:spLocks noChangeShapeType="1"/>
          </p:cNvSpPr>
          <p:nvPr/>
        </p:nvSpPr>
        <p:spPr bwMode="auto">
          <a:xfrm flipH="1">
            <a:off x="5178425" y="2667000"/>
            <a:ext cx="1987550" cy="53340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91" name="Text Box 48"/>
          <p:cNvSpPr txBox="1">
            <a:spLocks noChangeArrowheads="1"/>
          </p:cNvSpPr>
          <p:nvPr/>
        </p:nvSpPr>
        <p:spPr bwMode="auto">
          <a:xfrm>
            <a:off x="292100" y="4459288"/>
            <a:ext cx="1614488" cy="70961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Initially solid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body rotation</a:t>
            </a:r>
          </a:p>
        </p:txBody>
      </p:sp>
      <p:sp>
        <p:nvSpPr>
          <p:cNvPr id="31792" name="Text Box 50"/>
          <p:cNvSpPr txBox="1">
            <a:spLocks noChangeArrowheads="1"/>
          </p:cNvSpPr>
          <p:nvPr/>
        </p:nvSpPr>
        <p:spPr bwMode="auto">
          <a:xfrm>
            <a:off x="7243763" y="3886200"/>
            <a:ext cx="1641475" cy="7032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Dipolar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magnetic field</a:t>
            </a:r>
          </a:p>
        </p:txBody>
      </p:sp>
      <p:sp>
        <p:nvSpPr>
          <p:cNvPr id="31793" name="Line 51"/>
          <p:cNvSpPr>
            <a:spLocks noChangeShapeType="1"/>
          </p:cNvSpPr>
          <p:nvPr/>
        </p:nvSpPr>
        <p:spPr bwMode="auto">
          <a:xfrm flipH="1" flipV="1">
            <a:off x="6550025" y="4035425"/>
            <a:ext cx="692150" cy="2349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31794" name="Прямая соединительная линия 49"/>
          <p:cNvCxnSpPr>
            <a:cxnSpLocks noChangeShapeType="1"/>
            <a:endCxn id="31749" idx="1"/>
          </p:cNvCxnSpPr>
          <p:nvPr/>
        </p:nvCxnSpPr>
        <p:spPr bwMode="auto">
          <a:xfrm rot="16200000" flipH="1">
            <a:off x="3985419" y="2918619"/>
            <a:ext cx="469900" cy="1190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795" name="Прямая соединительная линия 53"/>
          <p:cNvCxnSpPr>
            <a:cxnSpLocks noChangeShapeType="1"/>
          </p:cNvCxnSpPr>
          <p:nvPr/>
        </p:nvCxnSpPr>
        <p:spPr bwMode="auto">
          <a:xfrm rot="5400000">
            <a:off x="4512469" y="2866231"/>
            <a:ext cx="533400" cy="1349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796" name="Прямая соединительная линия 61"/>
          <p:cNvCxnSpPr>
            <a:cxnSpLocks noChangeShapeType="1"/>
            <a:endCxn id="31749" idx="6"/>
          </p:cNvCxnSpPr>
          <p:nvPr/>
        </p:nvCxnSpPr>
        <p:spPr bwMode="auto">
          <a:xfrm rot="5400000">
            <a:off x="4783138" y="2847975"/>
            <a:ext cx="598487" cy="5635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797" name="Прямая соединительная линия 64"/>
          <p:cNvCxnSpPr>
            <a:cxnSpLocks noChangeShapeType="1"/>
            <a:stCxn id="31770" idx="1"/>
            <a:endCxn id="31749" idx="2"/>
          </p:cNvCxnSpPr>
          <p:nvPr/>
        </p:nvCxnSpPr>
        <p:spPr bwMode="auto">
          <a:xfrm rot="16200000" flipH="1">
            <a:off x="3620294" y="2858294"/>
            <a:ext cx="598487" cy="542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798" name="Прямая соединительная линия 67"/>
          <p:cNvCxnSpPr>
            <a:cxnSpLocks noChangeShapeType="1"/>
          </p:cNvCxnSpPr>
          <p:nvPr/>
        </p:nvCxnSpPr>
        <p:spPr bwMode="auto">
          <a:xfrm rot="5400000" flipH="1" flipV="1">
            <a:off x="3459956" y="4156869"/>
            <a:ext cx="309563" cy="666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799" name="Прямая соединительная линия 72"/>
          <p:cNvCxnSpPr>
            <a:cxnSpLocks noChangeShapeType="1"/>
          </p:cNvCxnSpPr>
          <p:nvPr/>
        </p:nvCxnSpPr>
        <p:spPr bwMode="auto">
          <a:xfrm rot="5400000" flipH="1" flipV="1">
            <a:off x="3900487" y="4513263"/>
            <a:ext cx="4286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800" name="Прямая соединительная линия 76"/>
          <p:cNvCxnSpPr>
            <a:cxnSpLocks noChangeShapeType="1"/>
            <a:endCxn id="31749" idx="2"/>
          </p:cNvCxnSpPr>
          <p:nvPr/>
        </p:nvCxnSpPr>
        <p:spPr bwMode="auto">
          <a:xfrm rot="5400000" flipH="1" flipV="1">
            <a:off x="3616325" y="3460750"/>
            <a:ext cx="606425" cy="542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801" name="Прямая соединительная линия 79"/>
          <p:cNvCxnSpPr>
            <a:cxnSpLocks noChangeShapeType="1"/>
            <a:endCxn id="31749" idx="3"/>
          </p:cNvCxnSpPr>
          <p:nvPr/>
        </p:nvCxnSpPr>
        <p:spPr bwMode="auto">
          <a:xfrm rot="5400000" flipH="1" flipV="1">
            <a:off x="3864769" y="3883819"/>
            <a:ext cx="654050" cy="1762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802" name="Прямая соединительная линия 84"/>
          <p:cNvCxnSpPr>
            <a:cxnSpLocks noChangeShapeType="1"/>
          </p:cNvCxnSpPr>
          <p:nvPr/>
        </p:nvCxnSpPr>
        <p:spPr bwMode="auto">
          <a:xfrm rot="5400000" flipH="1" flipV="1">
            <a:off x="4609306" y="4536282"/>
            <a:ext cx="3825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803" name="Прямая соединительная линия 87"/>
          <p:cNvCxnSpPr>
            <a:cxnSpLocks noChangeShapeType="1"/>
            <a:endCxn id="31749" idx="5"/>
          </p:cNvCxnSpPr>
          <p:nvPr/>
        </p:nvCxnSpPr>
        <p:spPr bwMode="auto">
          <a:xfrm rot="16200000" flipV="1">
            <a:off x="4406106" y="3950494"/>
            <a:ext cx="700088" cy="889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804" name="Прямая соединительная линия 93"/>
          <p:cNvCxnSpPr>
            <a:cxnSpLocks noChangeShapeType="1"/>
          </p:cNvCxnSpPr>
          <p:nvPr/>
        </p:nvCxnSpPr>
        <p:spPr bwMode="auto">
          <a:xfrm rot="16200000" flipV="1">
            <a:off x="5213350" y="4148138"/>
            <a:ext cx="309563" cy="841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805" name="Прямая соединительная линия 96"/>
          <p:cNvCxnSpPr>
            <a:cxnSpLocks noChangeShapeType="1"/>
            <a:endCxn id="31749" idx="6"/>
          </p:cNvCxnSpPr>
          <p:nvPr/>
        </p:nvCxnSpPr>
        <p:spPr bwMode="auto">
          <a:xfrm rot="16200000" flipV="1">
            <a:off x="4760119" y="3469481"/>
            <a:ext cx="606425" cy="5254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1808" name="Нижний колонтитул 6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31809" name="TextBox 64"/>
          <p:cNvSpPr txBox="1">
            <a:spLocks noChangeArrowheads="1"/>
          </p:cNvSpPr>
          <p:nvPr/>
        </p:nvSpPr>
        <p:spPr bwMode="auto">
          <a:xfrm>
            <a:off x="292100" y="5614988"/>
            <a:ext cx="2947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1800">
                <a:solidFill>
                  <a:schemeClr val="tx1"/>
                </a:solidFill>
              </a:rPr>
              <a:t>Barkov &amp; Komissarov (2010)</a:t>
            </a: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66" name="Дата 6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BF65B67-E294-4195-8640-BEC5868977D1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23m285a6rhov_mpegp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1" y="1268760"/>
            <a:ext cx="4243421" cy="5301208"/>
          </a:xfrm>
          <a:prstGeom prst="rect">
            <a:avLst/>
          </a:prstGeom>
        </p:spPr>
      </p:pic>
      <p:pic>
        <p:nvPicPr>
          <p:cNvPr id="6" name="c23m285a6rhovz_mpeg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782019" y="1268760"/>
            <a:ext cx="4199983" cy="5246942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395536" y="476672"/>
            <a:ext cx="5830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 some cases (30%) one side jets are formed.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23AD148-1F38-44BD-9005-4602EE887D83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65334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EA1C18B-48DB-4A33-B43F-4419B1FBC102}" type="datetime1">
              <a:rPr lang="ru-RU" smtClean="0"/>
              <a:t>06.07.2014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  <p:sp>
        <p:nvSpPr>
          <p:cNvPr id="4" name="Oval 3"/>
          <p:cNvSpPr/>
          <p:nvPr/>
        </p:nvSpPr>
        <p:spPr bwMode="auto">
          <a:xfrm>
            <a:off x="1691680" y="1412776"/>
            <a:ext cx="1296144" cy="252028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691680" y="3528045"/>
            <a:ext cx="1296144" cy="252028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950976" y="3703687"/>
            <a:ext cx="792087" cy="1778496"/>
          </a:xfrm>
          <a:prstGeom prst="ellipse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943708" y="2060848"/>
            <a:ext cx="792087" cy="1778496"/>
          </a:xfrm>
          <a:prstGeom prst="ellipse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 flipH="1" flipV="1">
            <a:off x="2257009" y="3695328"/>
            <a:ext cx="180020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115616" y="2621496"/>
            <a:ext cx="504056" cy="64807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3124200" y="2626060"/>
            <a:ext cx="591344" cy="64807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1030127" y="4221088"/>
            <a:ext cx="661553" cy="55367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2987824" y="4126979"/>
            <a:ext cx="653033" cy="70713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2621881" y="3790048"/>
            <a:ext cx="290264" cy="64807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2621881" y="3149749"/>
            <a:ext cx="226640" cy="54557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1835696" y="3832765"/>
            <a:ext cx="216024" cy="66515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1835696" y="3199631"/>
            <a:ext cx="216024" cy="50405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Oval 30"/>
          <p:cNvSpPr/>
          <p:nvPr/>
        </p:nvSpPr>
        <p:spPr bwMode="auto">
          <a:xfrm>
            <a:off x="5839406" y="1340768"/>
            <a:ext cx="1828937" cy="4464496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6172095" y="1988840"/>
            <a:ext cx="1180492" cy="3600400"/>
          </a:xfrm>
          <a:prstGeom prst="ellipse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 flipH="1" flipV="1">
            <a:off x="6672331" y="5322407"/>
            <a:ext cx="180020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5256076" y="4063433"/>
            <a:ext cx="504056" cy="64807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>
            <a:off x="7668343" y="4233478"/>
            <a:ext cx="591344" cy="64807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5429355" y="5894834"/>
            <a:ext cx="661553" cy="55367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H="1" flipV="1">
            <a:off x="7490382" y="5894834"/>
            <a:ext cx="653033" cy="70713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834907" y="5488856"/>
            <a:ext cx="145132" cy="20076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>
            <a:off x="7125947" y="4795440"/>
            <a:ext cx="226640" cy="54557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V="1">
            <a:off x="6564319" y="5482183"/>
            <a:ext cx="108012" cy="26057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6098126" y="4816201"/>
            <a:ext cx="216024" cy="50405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387" name="TextBox 16386"/>
          <p:cNvSpPr txBox="1"/>
          <p:nvPr/>
        </p:nvSpPr>
        <p:spPr>
          <a:xfrm>
            <a:off x="1630581" y="631776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 Side jets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90908" y="553343"/>
            <a:ext cx="134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Side jet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63241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Рисунок 1" descr="c23m285t17_1550_rhobv_z2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3" y="642938"/>
            <a:ext cx="34337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2" descr="c23m288t17a45_1190_rhobv_z200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5" y="642938"/>
            <a:ext cx="321468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3"/>
          <p:cNvSpPr txBox="1">
            <a:spLocks noChangeArrowheads="1"/>
          </p:cNvSpPr>
          <p:nvPr/>
        </p:nvSpPr>
        <p:spPr bwMode="auto">
          <a:xfrm>
            <a:off x="1092200" y="144463"/>
            <a:ext cx="24860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chemeClr val="tx1"/>
                </a:solidFill>
              </a:rPr>
              <a:t>a=0.6    </a:t>
            </a:r>
            <a:r>
              <a:rPr lang="el-GR">
                <a:solidFill>
                  <a:schemeClr val="tx1"/>
                </a:solidFill>
              </a:rPr>
              <a:t>Ψ</a:t>
            </a:r>
            <a:r>
              <a:rPr lang="en-US">
                <a:solidFill>
                  <a:schemeClr val="tx1"/>
                </a:solidFill>
              </a:rPr>
              <a:t>=3x10</a:t>
            </a:r>
            <a:r>
              <a:rPr lang="en-US" baseline="30000">
                <a:solidFill>
                  <a:schemeClr val="tx1"/>
                </a:solidFill>
              </a:rPr>
              <a:t>28</a:t>
            </a:r>
            <a:r>
              <a:rPr lang="en-US">
                <a:solidFill>
                  <a:schemeClr val="tx1"/>
                </a:solidFill>
              </a:rPr>
              <a:t> 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0247" name="TextBox 4"/>
          <p:cNvSpPr txBox="1">
            <a:spLocks noChangeArrowheads="1"/>
          </p:cNvSpPr>
          <p:nvPr/>
        </p:nvSpPr>
        <p:spPr bwMode="auto">
          <a:xfrm>
            <a:off x="5429250" y="144463"/>
            <a:ext cx="26384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chemeClr val="tx1"/>
                </a:solidFill>
              </a:rPr>
              <a:t>a=0.45    </a:t>
            </a:r>
            <a:r>
              <a:rPr lang="el-GR">
                <a:solidFill>
                  <a:schemeClr val="tx1"/>
                </a:solidFill>
              </a:rPr>
              <a:t>Ψ</a:t>
            </a:r>
            <a:r>
              <a:rPr lang="en-US">
                <a:solidFill>
                  <a:schemeClr val="tx1"/>
                </a:solidFill>
              </a:rPr>
              <a:t>=6x10</a:t>
            </a:r>
            <a:r>
              <a:rPr lang="en-US" baseline="30000">
                <a:solidFill>
                  <a:schemeClr val="tx1"/>
                </a:solidFill>
              </a:rPr>
              <a:t>28</a:t>
            </a:r>
            <a:r>
              <a:rPr lang="en-US">
                <a:solidFill>
                  <a:schemeClr val="tx1"/>
                </a:solidFill>
              </a:rPr>
              <a:t> </a:t>
            </a:r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92200" y="4429125"/>
          <a:ext cx="6480176" cy="1482724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1128252"/>
                <a:gridCol w="723226"/>
                <a:gridCol w="660143"/>
                <a:gridCol w="752657"/>
                <a:gridCol w="684234"/>
                <a:gridCol w="1094774"/>
                <a:gridCol w="1436890"/>
              </a:tblGrid>
              <a:tr h="3706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Model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l-GR" sz="1800" dirty="0" smtClean="0">
                          <a:solidFill>
                            <a:schemeClr val="bg1"/>
                          </a:solidFill>
                        </a:rPr>
                        <a:t>Ψ</a:t>
                      </a:r>
                      <a:r>
                        <a:rPr lang="en-US" sz="1800" baseline="-25000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ru-RU" sz="18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</a:t>
                      </a:r>
                      <a:r>
                        <a:rPr lang="en-US" sz="1800" baseline="-25000" dirty="0" smtClean="0"/>
                        <a:t>0,7</a:t>
                      </a:r>
                      <a:endParaRPr lang="ru-RU" sz="1800" baseline="-250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</a:t>
                      </a:r>
                      <a:r>
                        <a:rPr lang="en-US" sz="1800" baseline="-25000" dirty="0" smtClean="0"/>
                        <a:t>51</a:t>
                      </a:r>
                      <a:endParaRPr lang="ru-RU" sz="1800" baseline="-250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dM</a:t>
                      </a:r>
                      <a:r>
                        <a:rPr lang="en-US" sz="1800" baseline="-25000" dirty="0" smtClean="0"/>
                        <a:t>BH </a:t>
                      </a:r>
                      <a:r>
                        <a:rPr lang="en-US" sz="1800" baseline="0" dirty="0" smtClean="0"/>
                        <a:t>/</a:t>
                      </a:r>
                      <a:r>
                        <a:rPr lang="en-US" sz="1800" baseline="0" dirty="0" err="1" smtClean="0"/>
                        <a:t>dt</a:t>
                      </a:r>
                      <a:endParaRPr lang="ru-RU" sz="1800" baseline="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 smtClean="0"/>
                        <a:t>η</a:t>
                      </a:r>
                      <a:endParaRPr lang="ru-RU" sz="1800" dirty="0" smtClean="0"/>
                    </a:p>
                  </a:txBody>
                  <a:tcPr marL="91443" marR="91443" marT="45700" marB="45700"/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0.6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1.4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0.6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4.2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0.44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0.017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0.0144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0.45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8.4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1.04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0.012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0.049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</a:tr>
            </a:tbl>
          </a:graphicData>
        </a:graphic>
      </p:graphicFrame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5429250" y="3786188"/>
          <a:ext cx="2374900" cy="482600"/>
        </p:xfrm>
        <a:graphic>
          <a:graphicData uri="http://schemas.openxmlformats.org/presentationml/2006/ole">
            <p:oleObj spid="_x0000_s10339" name="Equation" r:id="rId6" imgW="2374900" imgH="482600" progId="Equation.3">
              <p:embed/>
            </p:oleObj>
          </a:graphicData>
        </a:graphic>
      </p:graphicFrame>
      <p:sp>
        <p:nvSpPr>
          <p:cNvPr id="10294" name="Нижний колонтитул 1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3" name="Дата 1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A10A690-BC3B-4AED-9F27-12B38FEC7B11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Oval 5"/>
          <p:cNvSpPr>
            <a:spLocks noChangeArrowheads="1"/>
          </p:cNvSpPr>
          <p:nvPr/>
        </p:nvSpPr>
        <p:spPr bwMode="auto">
          <a:xfrm>
            <a:off x="5246688" y="1125538"/>
            <a:ext cx="2771775" cy="26654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2772" name="AutoShape 12"/>
          <p:cNvSpPr>
            <a:spLocks noChangeArrowheads="1"/>
          </p:cNvSpPr>
          <p:nvPr/>
        </p:nvSpPr>
        <p:spPr bwMode="auto">
          <a:xfrm>
            <a:off x="2124075" y="5373688"/>
            <a:ext cx="288925" cy="105251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3" name="AutoShape 13"/>
          <p:cNvSpPr>
            <a:spLocks noChangeArrowheads="1"/>
          </p:cNvSpPr>
          <p:nvPr/>
        </p:nvSpPr>
        <p:spPr bwMode="auto">
          <a:xfrm rot="10800000">
            <a:off x="2124075" y="4681538"/>
            <a:ext cx="288925" cy="105251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4" name="Oval 4"/>
          <p:cNvSpPr>
            <a:spLocks noChangeArrowheads="1"/>
          </p:cNvSpPr>
          <p:nvPr/>
        </p:nvSpPr>
        <p:spPr bwMode="auto">
          <a:xfrm>
            <a:off x="684213" y="692150"/>
            <a:ext cx="3455987" cy="31686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Normal WRS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And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Black Hole</a:t>
            </a:r>
          </a:p>
        </p:txBody>
      </p:sp>
      <p:sp>
        <p:nvSpPr>
          <p:cNvPr id="32775" name="Oval 8"/>
          <p:cNvSpPr>
            <a:spLocks noChangeArrowheads="1"/>
          </p:cNvSpPr>
          <p:nvPr/>
        </p:nvSpPr>
        <p:spPr bwMode="auto">
          <a:xfrm>
            <a:off x="6084888" y="2420938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6" name="Oval 9"/>
          <p:cNvSpPr>
            <a:spLocks noChangeArrowheads="1"/>
          </p:cNvSpPr>
          <p:nvPr/>
        </p:nvSpPr>
        <p:spPr bwMode="auto">
          <a:xfrm>
            <a:off x="1403350" y="5302250"/>
            <a:ext cx="792163" cy="503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7" name="Oval 10"/>
          <p:cNvSpPr>
            <a:spLocks noChangeArrowheads="1"/>
          </p:cNvSpPr>
          <p:nvPr/>
        </p:nvSpPr>
        <p:spPr bwMode="auto">
          <a:xfrm>
            <a:off x="2411413" y="5300663"/>
            <a:ext cx="792162" cy="5032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8" name="Oval 11"/>
          <p:cNvSpPr>
            <a:spLocks noChangeArrowheads="1"/>
          </p:cNvSpPr>
          <p:nvPr/>
        </p:nvSpPr>
        <p:spPr bwMode="auto">
          <a:xfrm>
            <a:off x="2195513" y="5445125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9" name="Oval 15"/>
          <p:cNvSpPr>
            <a:spLocks noChangeArrowheads="1"/>
          </p:cNvSpPr>
          <p:nvPr/>
        </p:nvSpPr>
        <p:spPr bwMode="auto">
          <a:xfrm>
            <a:off x="6300788" y="5373688"/>
            <a:ext cx="287337" cy="287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80" name="Line 24"/>
          <p:cNvSpPr>
            <a:spLocks noChangeShapeType="1"/>
          </p:cNvSpPr>
          <p:nvPr/>
        </p:nvSpPr>
        <p:spPr bwMode="auto">
          <a:xfrm>
            <a:off x="5219700" y="242093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781" name="Line 25"/>
          <p:cNvSpPr>
            <a:spLocks noChangeShapeType="1"/>
          </p:cNvSpPr>
          <p:nvPr/>
        </p:nvSpPr>
        <p:spPr bwMode="auto">
          <a:xfrm flipH="1">
            <a:off x="7667625" y="242093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782" name="Line 26"/>
          <p:cNvSpPr>
            <a:spLocks noChangeShapeType="1"/>
          </p:cNvSpPr>
          <p:nvPr/>
        </p:nvSpPr>
        <p:spPr bwMode="auto">
          <a:xfrm flipV="1">
            <a:off x="6588125" y="34290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783" name="Line 27"/>
          <p:cNvSpPr>
            <a:spLocks noChangeShapeType="1"/>
          </p:cNvSpPr>
          <p:nvPr/>
        </p:nvSpPr>
        <p:spPr bwMode="auto">
          <a:xfrm>
            <a:off x="6588125" y="11969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784" name="Line 28"/>
          <p:cNvSpPr>
            <a:spLocks noChangeShapeType="1"/>
          </p:cNvSpPr>
          <p:nvPr/>
        </p:nvSpPr>
        <p:spPr bwMode="auto">
          <a:xfrm>
            <a:off x="5724525" y="1557338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785" name="Line 29"/>
          <p:cNvSpPr>
            <a:spLocks noChangeShapeType="1"/>
          </p:cNvSpPr>
          <p:nvPr/>
        </p:nvSpPr>
        <p:spPr bwMode="auto">
          <a:xfrm flipH="1">
            <a:off x="7164388" y="1484313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786" name="Line 30"/>
          <p:cNvSpPr>
            <a:spLocks noChangeShapeType="1"/>
          </p:cNvSpPr>
          <p:nvPr/>
        </p:nvSpPr>
        <p:spPr bwMode="auto">
          <a:xfrm flipV="1">
            <a:off x="5724525" y="3141663"/>
            <a:ext cx="287338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787" name="Line 31"/>
          <p:cNvSpPr>
            <a:spLocks noChangeShapeType="1"/>
          </p:cNvSpPr>
          <p:nvPr/>
        </p:nvSpPr>
        <p:spPr bwMode="auto">
          <a:xfrm flipH="1" flipV="1">
            <a:off x="7308850" y="2997200"/>
            <a:ext cx="2873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788" name="AutoShape 32"/>
          <p:cNvSpPr>
            <a:spLocks noChangeArrowheads="1"/>
          </p:cNvSpPr>
          <p:nvPr/>
        </p:nvSpPr>
        <p:spPr bwMode="auto">
          <a:xfrm>
            <a:off x="4500563" y="2349500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89" name="AutoShape 33"/>
          <p:cNvSpPr>
            <a:spLocks noChangeArrowheads="1"/>
          </p:cNvSpPr>
          <p:nvPr/>
        </p:nvSpPr>
        <p:spPr bwMode="auto">
          <a:xfrm rot="8352850">
            <a:off x="3132138" y="4005263"/>
            <a:ext cx="2447925" cy="215900"/>
          </a:xfrm>
          <a:prstGeom prst="rightArrow">
            <a:avLst>
              <a:gd name="adj1" fmla="val 50000"/>
              <a:gd name="adj2" fmla="val 28345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90" name="AutoShape 34"/>
          <p:cNvSpPr>
            <a:spLocks noChangeArrowheads="1"/>
          </p:cNvSpPr>
          <p:nvPr/>
        </p:nvSpPr>
        <p:spPr bwMode="auto">
          <a:xfrm>
            <a:off x="3924300" y="5445125"/>
            <a:ext cx="1800225" cy="215900"/>
          </a:xfrm>
          <a:prstGeom prst="rightArrow">
            <a:avLst>
              <a:gd name="adj1" fmla="val 50000"/>
              <a:gd name="adj2" fmla="val 20845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91" name="Text Box 37"/>
          <p:cNvSpPr txBox="1">
            <a:spLocks noChangeArrowheads="1"/>
          </p:cNvSpPr>
          <p:nvPr/>
        </p:nvSpPr>
        <p:spPr bwMode="auto">
          <a:xfrm>
            <a:off x="5491163" y="1860550"/>
            <a:ext cx="2314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2000">
                <a:solidFill>
                  <a:schemeClr val="tx1"/>
                </a:solidFill>
              </a:rPr>
              <a:t>black hole spiralling  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2792" name="Text Box 38"/>
          <p:cNvSpPr txBox="1">
            <a:spLocks noChangeArrowheads="1"/>
          </p:cNvSpPr>
          <p:nvPr/>
        </p:nvSpPr>
        <p:spPr bwMode="auto">
          <a:xfrm>
            <a:off x="1455738" y="5824538"/>
            <a:ext cx="1831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>
                <a:solidFill>
                  <a:schemeClr val="tx1"/>
                </a:solidFill>
              </a:rPr>
              <a:t>jets</a:t>
            </a:r>
            <a:r>
              <a:rPr lang="en-GB"/>
              <a:t> </a:t>
            </a:r>
            <a:r>
              <a:rPr lang="en-GB">
                <a:solidFill>
                  <a:schemeClr val="tx1"/>
                </a:solidFill>
              </a:rPr>
              <a:t>produced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2793" name="Text Box 39"/>
          <p:cNvSpPr txBox="1">
            <a:spLocks noChangeArrowheads="1"/>
          </p:cNvSpPr>
          <p:nvPr/>
        </p:nvSpPr>
        <p:spPr bwMode="auto">
          <a:xfrm>
            <a:off x="6208713" y="4889500"/>
            <a:ext cx="180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/>
              <a:t>MBH left behind</a:t>
            </a:r>
            <a:endParaRPr lang="en-US"/>
          </a:p>
        </p:txBody>
      </p:sp>
      <p:sp>
        <p:nvSpPr>
          <p:cNvPr id="32794" name="Text Box 40"/>
          <p:cNvSpPr txBox="1">
            <a:spLocks noChangeArrowheads="1"/>
          </p:cNvSpPr>
          <p:nvPr/>
        </p:nvSpPr>
        <p:spPr bwMode="auto">
          <a:xfrm>
            <a:off x="4211638" y="1419225"/>
            <a:ext cx="1035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GB"/>
              <a:t>few </a:t>
            </a:r>
          </a:p>
          <a:p>
            <a:pPr algn="ctr" eaLnBrk="1" hangingPunct="1"/>
            <a:r>
              <a:rPr lang="en-GB"/>
              <a:t>seconds</a:t>
            </a:r>
            <a:endParaRPr lang="en-US"/>
          </a:p>
        </p:txBody>
      </p:sp>
      <p:sp>
        <p:nvSpPr>
          <p:cNvPr id="32795" name="Text Box 41"/>
          <p:cNvSpPr txBox="1">
            <a:spLocks noChangeArrowheads="1"/>
          </p:cNvSpPr>
          <p:nvPr/>
        </p:nvSpPr>
        <p:spPr bwMode="auto">
          <a:xfrm>
            <a:off x="3687763" y="3592513"/>
            <a:ext cx="180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/>
              <a:t>&lt; 1000 seconds</a:t>
            </a:r>
            <a:endParaRPr lang="en-US"/>
          </a:p>
        </p:txBody>
      </p:sp>
      <p:sp>
        <p:nvSpPr>
          <p:cNvPr id="32796" name="Text Box 42"/>
          <p:cNvSpPr txBox="1">
            <a:spLocks noChangeArrowheads="1"/>
          </p:cNvSpPr>
          <p:nvPr/>
        </p:nvSpPr>
        <p:spPr bwMode="auto">
          <a:xfrm>
            <a:off x="4048125" y="4960938"/>
            <a:ext cx="160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/>
              <a:t>5000 seconds</a:t>
            </a:r>
            <a:endParaRPr lang="en-US"/>
          </a:p>
        </p:txBody>
      </p:sp>
      <p:sp>
        <p:nvSpPr>
          <p:cNvPr id="32799" name="Oval 15"/>
          <p:cNvSpPr>
            <a:spLocks noChangeArrowheads="1"/>
          </p:cNvSpPr>
          <p:nvPr/>
        </p:nvSpPr>
        <p:spPr bwMode="auto">
          <a:xfrm>
            <a:off x="142875" y="2214563"/>
            <a:ext cx="142875" cy="1349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800" name="Прямоугольник 41"/>
          <p:cNvSpPr>
            <a:spLocks noChangeArrowheads="1"/>
          </p:cNvSpPr>
          <p:nvPr/>
        </p:nvSpPr>
        <p:spPr bwMode="auto">
          <a:xfrm>
            <a:off x="1455738" y="4730750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disk formed</a:t>
            </a:r>
            <a:endParaRPr lang="ru-RU"/>
          </a:p>
        </p:txBody>
      </p:sp>
      <p:sp>
        <p:nvSpPr>
          <p:cNvPr id="32801" name="Выгнутая вниз стрелка 46"/>
          <p:cNvSpPr>
            <a:spLocks noChangeArrowheads="1"/>
          </p:cNvSpPr>
          <p:nvPr/>
        </p:nvSpPr>
        <p:spPr bwMode="auto">
          <a:xfrm>
            <a:off x="6129338" y="2705100"/>
            <a:ext cx="917575" cy="292100"/>
          </a:xfrm>
          <a:prstGeom prst="curvedUpArrow">
            <a:avLst>
              <a:gd name="adj1" fmla="val 25043"/>
              <a:gd name="adj2" fmla="val 50086"/>
              <a:gd name="adj3" fmla="val 25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8" name="Text Box 23"/>
          <p:cNvSpPr txBox="1">
            <a:spLocks noChangeArrowheads="1"/>
          </p:cNvSpPr>
          <p:nvPr/>
        </p:nvSpPr>
        <p:spPr bwMode="auto">
          <a:xfrm>
            <a:off x="579438" y="104775"/>
            <a:ext cx="4192471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6" charset="0"/>
              </a:rPr>
              <a:t>Common </a:t>
            </a:r>
            <a:r>
              <a:rPr lang="en-GB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6" charset="0"/>
              </a:rPr>
              <a:t>Envelop (CE):</a:t>
            </a:r>
          </a:p>
        </p:txBody>
      </p:sp>
      <p:sp>
        <p:nvSpPr>
          <p:cNvPr id="32803" name="Нижний колонтитул 3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36" name="Дата 3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3B4C041-B098-4FC0-BD63-EE6E3F88C28F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25" y="85725"/>
            <a:ext cx="3357563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11"/>
          <p:cNvSpPr txBox="1">
            <a:spLocks noChangeArrowheads="1"/>
          </p:cNvSpPr>
          <p:nvPr/>
        </p:nvSpPr>
        <p:spPr bwMode="auto">
          <a:xfrm>
            <a:off x="838200" y="1928813"/>
            <a:ext cx="45720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During CE stage a lot of angular momentum </a:t>
            </a:r>
            <a:r>
              <a:rPr lang="en-US" dirty="0" smtClean="0">
                <a:solidFill>
                  <a:schemeClr val="tx1"/>
                </a:solidFill>
              </a:rPr>
              <a:t>is </a:t>
            </a:r>
            <a:r>
              <a:rPr lang="en-US" dirty="0">
                <a:solidFill>
                  <a:schemeClr val="tx1"/>
                </a:solidFill>
              </a:rPr>
              <a:t>transferred </a:t>
            </a:r>
            <a:r>
              <a:rPr lang="en-US" dirty="0" smtClean="0">
                <a:solidFill>
                  <a:schemeClr val="tx1"/>
                </a:solidFill>
              </a:rPr>
              <a:t>to the </a:t>
            </a:r>
            <a:r>
              <a:rPr lang="en-US" dirty="0">
                <a:solidFill>
                  <a:schemeClr val="tx1"/>
                </a:solidFill>
              </a:rPr>
              <a:t>envelop of normal star.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Accretion </a:t>
            </a:r>
            <a:r>
              <a:rPr lang="en-US" dirty="0" smtClean="0">
                <a:solidFill>
                  <a:schemeClr val="tx1"/>
                </a:solidFill>
              </a:rPr>
              <a:t>of the </a:t>
            </a:r>
            <a:r>
              <a:rPr lang="en-US" dirty="0">
                <a:solidFill>
                  <a:schemeClr val="tx1"/>
                </a:solidFill>
              </a:rPr>
              <a:t>stellar core can </a:t>
            </a:r>
            <a:r>
              <a:rPr lang="en-US" dirty="0" smtClean="0">
                <a:solidFill>
                  <a:schemeClr val="tx1"/>
                </a:solidFill>
              </a:rPr>
              <a:t>give the </a:t>
            </a:r>
            <a:r>
              <a:rPr lang="en-US" dirty="0">
                <a:solidFill>
                  <a:schemeClr val="tx1"/>
                </a:solidFill>
              </a:rPr>
              <a:t>main gamma ray burst.</a:t>
            </a:r>
            <a:endParaRPr lang="ru-RU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BZ could work effectively with low accretion rates.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Long accretion disk phase could be as long as </a:t>
            </a:r>
            <a:r>
              <a:rPr lang="en-US" dirty="0" smtClean="0">
                <a:solidFill>
                  <a:schemeClr val="tx1"/>
                </a:solidFill>
              </a:rPr>
              <a:t>10</a:t>
            </a:r>
            <a:r>
              <a:rPr lang="en-US" baseline="30000" dirty="0" smtClean="0">
                <a:solidFill>
                  <a:schemeClr val="tx1"/>
                </a:solidFill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 s, i.e. a feasible </a:t>
            </a:r>
            <a:r>
              <a:rPr lang="en-US" dirty="0">
                <a:solidFill>
                  <a:schemeClr val="tx1"/>
                </a:solidFill>
              </a:rPr>
              <a:t>explanation for X-Ray flashes.   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30188"/>
            <a:ext cx="288607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Прямоугольник 7"/>
          <p:cNvSpPr>
            <a:spLocks noChangeArrowheads="1"/>
          </p:cNvSpPr>
          <p:nvPr/>
        </p:nvSpPr>
        <p:spPr bwMode="auto">
          <a:xfrm>
            <a:off x="5953125" y="3055938"/>
            <a:ext cx="3190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see for review</a:t>
            </a:r>
          </a:p>
          <a:p>
            <a:r>
              <a:rPr lang="en-GB" sz="1800">
                <a:solidFill>
                  <a:schemeClr val="tx1"/>
                </a:solidFill>
              </a:rPr>
              <a:t>(Taam &amp; Sandquist 2000)</a:t>
            </a:r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/>
        </p:nvGraphicFramePr>
        <p:xfrm>
          <a:off x="6005513" y="4286250"/>
          <a:ext cx="2374900" cy="1000125"/>
        </p:xfrm>
        <a:graphic>
          <a:graphicData uri="http://schemas.openxmlformats.org/presentationml/2006/ole">
            <p:oleObj spid="_x0000_s11323" name="Формула" r:id="rId6" imgW="1688367" imgH="710891" progId="Equation.3">
              <p:embed/>
            </p:oleObj>
          </a:graphicData>
        </a:graphic>
      </p:graphicFrame>
      <p:sp>
        <p:nvSpPr>
          <p:cNvPr id="11274" name="Овал 13"/>
          <p:cNvSpPr>
            <a:spLocks noChangeArrowheads="1"/>
          </p:cNvSpPr>
          <p:nvPr/>
        </p:nvSpPr>
        <p:spPr bwMode="auto">
          <a:xfrm>
            <a:off x="2428875" y="500063"/>
            <a:ext cx="695325" cy="5715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11275" name="Прямоугольник 5"/>
          <p:cNvSpPr>
            <a:spLocks noChangeArrowheads="1"/>
          </p:cNvSpPr>
          <p:nvPr/>
        </p:nvSpPr>
        <p:spPr bwMode="auto">
          <a:xfrm>
            <a:off x="5786438" y="5429250"/>
            <a:ext cx="3190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(Barkov &amp; Komissarov 2010)</a:t>
            </a:r>
          </a:p>
        </p:txBody>
      </p:sp>
      <p:sp>
        <p:nvSpPr>
          <p:cNvPr id="11276" name="Нижний колонтитул 1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3" name="Дата 1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249A376-3154-454E-9EE3-F9FD8B151210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515938" y="2057400"/>
            <a:ext cx="5695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</a:t>
            </a:r>
            <a:r>
              <a:rPr lang="en-GB" i="1">
                <a:solidFill>
                  <a:srgbClr val="3333CC"/>
                </a:solidFill>
              </a:rPr>
              <a:t>Bimodal distribution (two types of GRBs?): </a:t>
            </a:r>
            <a:r>
              <a:rPr lang="en-GB" sz="20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67000"/>
            <a:ext cx="45720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479425" y="457200"/>
            <a:ext cx="53943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</a:t>
            </a:r>
            <a:r>
              <a:rPr lang="en-GB" i="1">
                <a:solidFill>
                  <a:srgbClr val="3333CC"/>
                </a:solidFill>
              </a:rPr>
              <a:t>Spectral properties: </a:t>
            </a:r>
            <a:r>
              <a:rPr lang="en-GB" sz="2000">
                <a:solidFill>
                  <a:srgbClr val="000000"/>
                </a:solidFill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    Non-thermal spectrum  from 0.1MeV to  GeV:  </a:t>
            </a:r>
          </a:p>
        </p:txBody>
      </p:sp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68425"/>
            <a:ext cx="2286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6937375" y="2667000"/>
            <a:ext cx="1549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long duration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GRBs</a:t>
            </a:r>
          </a:p>
        </p:txBody>
      </p:sp>
      <p:sp>
        <p:nvSpPr>
          <p:cNvPr id="17416" name="Text Box 6"/>
          <p:cNvSpPr txBox="1">
            <a:spLocks noChangeArrowheads="1"/>
          </p:cNvSpPr>
          <p:nvPr/>
        </p:nvSpPr>
        <p:spPr bwMode="auto">
          <a:xfrm>
            <a:off x="438150" y="4129088"/>
            <a:ext cx="1604963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short duration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GRBs</a:t>
            </a:r>
          </a:p>
        </p:txBody>
      </p:sp>
      <p:sp>
        <p:nvSpPr>
          <p:cNvPr id="17417" name="Line 7"/>
          <p:cNvSpPr>
            <a:spLocks noChangeShapeType="1"/>
          </p:cNvSpPr>
          <p:nvPr/>
        </p:nvSpPr>
        <p:spPr bwMode="auto">
          <a:xfrm>
            <a:off x="1828800" y="4648200"/>
            <a:ext cx="2362200" cy="38100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18" name="Line 8"/>
          <p:cNvSpPr>
            <a:spLocks noChangeShapeType="1"/>
          </p:cNvSpPr>
          <p:nvPr/>
        </p:nvSpPr>
        <p:spPr bwMode="auto">
          <a:xfrm flipH="1">
            <a:off x="5486400" y="3370263"/>
            <a:ext cx="1377950" cy="45720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19" name="Text Box 5"/>
          <p:cNvSpPr txBox="1">
            <a:spLocks noChangeArrowheads="1"/>
          </p:cNvSpPr>
          <p:nvPr/>
        </p:nvSpPr>
        <p:spPr bwMode="auto">
          <a:xfrm>
            <a:off x="7064375" y="5953125"/>
            <a:ext cx="17272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very long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duration GRBs</a:t>
            </a:r>
          </a:p>
        </p:txBody>
      </p:sp>
      <p:sp>
        <p:nvSpPr>
          <p:cNvPr id="17420" name="Line 8"/>
          <p:cNvSpPr>
            <a:spLocks noChangeShapeType="1"/>
          </p:cNvSpPr>
          <p:nvPr/>
        </p:nvSpPr>
        <p:spPr bwMode="auto">
          <a:xfrm flipH="1" flipV="1">
            <a:off x="5940425" y="5289550"/>
            <a:ext cx="1123950" cy="1068388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23" name="Нижний колонтитул 1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6" name="Дата 1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191B64-B6BC-4E22-AD47-14325F54B793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49709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CECBAFF-1C35-432B-8683-5132DF1AA09B}" type="datetime1">
              <a:rPr lang="ru-RU" smtClean="0"/>
              <a:t>06.07.2014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0904" y="260648"/>
            <a:ext cx="672248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1052736"/>
            <a:ext cx="1952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What about</a:t>
            </a:r>
          </a:p>
          <a:p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bservations?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5866852"/>
            <a:ext cx="2477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Thöne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et al, Nature 2011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9094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259536" y="260648"/>
            <a:ext cx="8132652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800" dirty="0" smtClean="0">
                <a:solidFill>
                  <a:srgbClr val="3333CC"/>
                </a:solidFill>
              </a:rPr>
              <a:t>Fast Recycling of Neutron </a:t>
            </a:r>
            <a:r>
              <a:rPr lang="en-GB" sz="2800" dirty="0">
                <a:solidFill>
                  <a:srgbClr val="3333CC"/>
                </a:solidFill>
              </a:rPr>
              <a:t>S</a:t>
            </a:r>
            <a:r>
              <a:rPr lang="en-GB" sz="2800" dirty="0" smtClean="0">
                <a:solidFill>
                  <a:srgbClr val="3333CC"/>
                </a:solidFill>
              </a:rPr>
              <a:t>tar as </a:t>
            </a:r>
            <a:r>
              <a:rPr lang="en-GB" sz="2800" dirty="0" err="1" smtClean="0">
                <a:solidFill>
                  <a:srgbClr val="3333CC"/>
                </a:solidFill>
              </a:rPr>
              <a:t>Hypernova</a:t>
            </a:r>
            <a:r>
              <a:rPr lang="en-GB" sz="2800" dirty="0" smtClean="0">
                <a:solidFill>
                  <a:srgbClr val="3333CC"/>
                </a:solidFill>
              </a:rPr>
              <a:t> engine:</a:t>
            </a:r>
            <a:r>
              <a:rPr lang="en-GB" sz="2800" b="1" dirty="0" smtClean="0">
                <a:solidFill>
                  <a:srgbClr val="3333CC"/>
                </a:solidFill>
              </a:rPr>
              <a:t>  </a:t>
            </a:r>
            <a:endParaRPr lang="en-GB" sz="2800" b="1" dirty="0">
              <a:solidFill>
                <a:srgbClr val="3333CC"/>
              </a:solidFill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66988"/>
            <a:ext cx="5486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7" name="Text Box 3"/>
          <p:cNvSpPr txBox="1">
            <a:spLocks noChangeArrowheads="1"/>
          </p:cNvSpPr>
          <p:nvPr/>
        </p:nvSpPr>
        <p:spPr bwMode="auto">
          <a:xfrm>
            <a:off x="817563" y="2574925"/>
            <a:ext cx="123983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Rotational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energy:</a:t>
            </a:r>
          </a:p>
        </p:txBody>
      </p:sp>
      <p:pic>
        <p:nvPicPr>
          <p:cNvPr id="3379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51225"/>
            <a:ext cx="5486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79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89425"/>
            <a:ext cx="56038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800" name="Text Box 6"/>
          <p:cNvSpPr txBox="1">
            <a:spLocks noChangeArrowheads="1"/>
          </p:cNvSpPr>
          <p:nvPr/>
        </p:nvSpPr>
        <p:spPr bwMode="auto">
          <a:xfrm>
            <a:off x="676275" y="3505200"/>
            <a:ext cx="15351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Wind Power:</a:t>
            </a:r>
          </a:p>
        </p:txBody>
      </p:sp>
      <p:sp>
        <p:nvSpPr>
          <p:cNvPr id="33801" name="Rectangle 7"/>
          <p:cNvSpPr>
            <a:spLocks noChangeArrowheads="1"/>
          </p:cNvSpPr>
          <p:nvPr/>
        </p:nvSpPr>
        <p:spPr bwMode="auto">
          <a:xfrm>
            <a:off x="533400" y="5257800"/>
            <a:ext cx="82296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i="1">
                <a:solidFill>
                  <a:srgbClr val="000000"/>
                </a:solidFill>
              </a:rPr>
              <a:t>Gamma-Ray-Repeaters and Anomalous X-ray pulsars - </a:t>
            </a:r>
            <a:r>
              <a:rPr lang="en-GB" sz="2000">
                <a:solidFill>
                  <a:srgbClr val="000000"/>
                </a:solidFill>
              </a:rPr>
              <a:t>isolated neutron stars with dipolar(?) magnetic field of  10</a:t>
            </a:r>
            <a:r>
              <a:rPr lang="en-GB" sz="2000" baseline="30000">
                <a:solidFill>
                  <a:srgbClr val="000000"/>
                </a:solidFill>
              </a:rPr>
              <a:t>14</a:t>
            </a:r>
            <a:r>
              <a:rPr lang="en-GB" sz="2000">
                <a:solidFill>
                  <a:srgbClr val="000000"/>
                </a:solidFill>
              </a:rPr>
              <a:t>- 10</a:t>
            </a:r>
            <a:r>
              <a:rPr lang="en-GB" sz="2000" baseline="30000">
                <a:solidFill>
                  <a:srgbClr val="000000"/>
                </a:solidFill>
              </a:rPr>
              <a:t>15 </a:t>
            </a:r>
            <a:r>
              <a:rPr lang="en-GB" sz="2000">
                <a:solidFill>
                  <a:srgbClr val="000000"/>
                </a:solidFill>
              </a:rPr>
              <a:t>G (</a:t>
            </a:r>
            <a:r>
              <a:rPr lang="en-GB" sz="2000" i="1">
                <a:solidFill>
                  <a:srgbClr val="000000"/>
                </a:solidFill>
              </a:rPr>
              <a:t>magnetars</a:t>
            </a:r>
            <a:r>
              <a:rPr lang="en-GB" sz="2000">
                <a:solidFill>
                  <a:srgbClr val="000000"/>
                </a:solidFill>
              </a:rPr>
              <a:t>); (Woods &amp; Thompson, 2004) </a:t>
            </a:r>
          </a:p>
        </p:txBody>
      </p:sp>
      <p:sp>
        <p:nvSpPr>
          <p:cNvPr id="33802" name="Text Box 8"/>
          <p:cNvSpPr txBox="1">
            <a:spLocks noChangeArrowheads="1"/>
          </p:cNvSpPr>
          <p:nvPr/>
        </p:nvSpPr>
        <p:spPr bwMode="auto">
          <a:xfrm>
            <a:off x="2041525" y="1317625"/>
            <a:ext cx="6434138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Usov(1992), Thompson(1994), Thompson(2005),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Bucciantini et al.(2006,2007,2008)</a:t>
            </a:r>
            <a:r>
              <a:rPr lang="ar-SA" sz="2000">
                <a:solidFill>
                  <a:srgbClr val="000000"/>
                </a:solidFill>
              </a:rPr>
              <a:t>‏</a:t>
            </a:r>
            <a:r>
              <a:rPr lang="en-GB" sz="2000">
                <a:solidFill>
                  <a:srgbClr val="000000"/>
                </a:solidFill>
              </a:rPr>
              <a:t>,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99"/>
                </a:solidFill>
              </a:rPr>
              <a:t>Komissarov &amp; Barkov (2007), Barkov &amp; Komissarov (2011)</a:t>
            </a:r>
          </a:p>
        </p:txBody>
      </p:sp>
      <p:sp>
        <p:nvSpPr>
          <p:cNvPr id="33803" name="Text Box 9"/>
          <p:cNvSpPr txBox="1">
            <a:spLocks noChangeArrowheads="1"/>
          </p:cNvSpPr>
          <p:nvPr/>
        </p:nvSpPr>
        <p:spPr bwMode="auto">
          <a:xfrm>
            <a:off x="604838" y="4022725"/>
            <a:ext cx="2108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(i) ultra-relativistic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(ii) non-relativistic</a:t>
            </a:r>
          </a:p>
        </p:txBody>
      </p:sp>
      <p:sp>
        <p:nvSpPr>
          <p:cNvPr id="33804" name="Line 10"/>
          <p:cNvSpPr>
            <a:spLocks noChangeShapeType="1"/>
          </p:cNvSpPr>
          <p:nvPr/>
        </p:nvSpPr>
        <p:spPr bwMode="auto">
          <a:xfrm flipV="1">
            <a:off x="2590800" y="3959225"/>
            <a:ext cx="457200" cy="2349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05" name="Line 11"/>
          <p:cNvSpPr>
            <a:spLocks noChangeShapeType="1"/>
          </p:cNvSpPr>
          <p:nvPr/>
        </p:nvSpPr>
        <p:spPr bwMode="auto">
          <a:xfrm>
            <a:off x="2667000" y="4572000"/>
            <a:ext cx="304800" cy="1588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08" name="Нижний колонтитул 1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35BCDFE-58C6-4B74-AD34-A6F3D0C11B75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8" y="715963"/>
            <a:ext cx="8853487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Fußzeilenplatzhalt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34822" name="Text Box 2"/>
          <p:cNvSpPr txBox="1">
            <a:spLocks noChangeArrowheads="1"/>
          </p:cNvSpPr>
          <p:nvPr/>
        </p:nvSpPr>
        <p:spPr bwMode="auto">
          <a:xfrm>
            <a:off x="257175" y="620713"/>
            <a:ext cx="31686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 dirty="0">
                <a:solidFill>
                  <a:srgbClr val="3333CC"/>
                </a:solidFill>
              </a:rPr>
              <a:t>P</a:t>
            </a:r>
            <a:r>
              <a:rPr lang="en-GB" i="1" dirty="0" smtClean="0">
                <a:solidFill>
                  <a:srgbClr val="3333CC"/>
                </a:solidFill>
              </a:rPr>
              <a:t>ossible </a:t>
            </a:r>
            <a:r>
              <a:rPr lang="en-GB" i="1" dirty="0">
                <a:solidFill>
                  <a:srgbClr val="3333CC"/>
                </a:solidFill>
              </a:rPr>
              <a:t>scenario of GRB formation  in close binary system with NS: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331A342-DC26-48B8-9773-EB8C28DC7FDC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5"/>
          <p:cNvSpPr>
            <a:spLocks noChangeArrowheads="1"/>
          </p:cNvSpPr>
          <p:nvPr/>
        </p:nvSpPr>
        <p:spPr bwMode="auto">
          <a:xfrm>
            <a:off x="915988" y="3995738"/>
            <a:ext cx="2771775" cy="2663825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5844" name="Oval 5"/>
          <p:cNvSpPr>
            <a:spLocks noChangeArrowheads="1"/>
          </p:cNvSpPr>
          <p:nvPr/>
        </p:nvSpPr>
        <p:spPr bwMode="auto">
          <a:xfrm>
            <a:off x="5246688" y="1125538"/>
            <a:ext cx="2771775" cy="2665412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5845" name="AutoShape 12"/>
          <p:cNvSpPr>
            <a:spLocks noChangeArrowheads="1"/>
          </p:cNvSpPr>
          <p:nvPr/>
        </p:nvSpPr>
        <p:spPr bwMode="auto">
          <a:xfrm>
            <a:off x="1695450" y="5162550"/>
            <a:ext cx="288925" cy="105251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46" name="AutoShape 13"/>
          <p:cNvSpPr>
            <a:spLocks noChangeArrowheads="1"/>
          </p:cNvSpPr>
          <p:nvPr/>
        </p:nvSpPr>
        <p:spPr bwMode="auto">
          <a:xfrm rot="10800000">
            <a:off x="1695450" y="4470400"/>
            <a:ext cx="288925" cy="105251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47" name="Oval 4"/>
          <p:cNvSpPr>
            <a:spLocks noChangeArrowheads="1"/>
          </p:cNvSpPr>
          <p:nvPr/>
        </p:nvSpPr>
        <p:spPr bwMode="auto">
          <a:xfrm>
            <a:off x="684213" y="692150"/>
            <a:ext cx="3455987" cy="316865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Red Giant</a:t>
            </a:r>
          </a:p>
          <a:p>
            <a:pPr algn="ctr"/>
            <a:r>
              <a:rPr lang="en-US"/>
              <a:t>And</a:t>
            </a:r>
          </a:p>
          <a:p>
            <a:pPr algn="ctr"/>
            <a:r>
              <a:rPr lang="en-US"/>
              <a:t>Neutron Star</a:t>
            </a:r>
          </a:p>
        </p:txBody>
      </p:sp>
      <p:sp>
        <p:nvSpPr>
          <p:cNvPr id="30727" name="Oval 8"/>
          <p:cNvSpPr>
            <a:spLocks noChangeArrowheads="1"/>
          </p:cNvSpPr>
          <p:nvPr/>
        </p:nvSpPr>
        <p:spPr bwMode="auto">
          <a:xfrm>
            <a:off x="6084888" y="2420938"/>
            <a:ext cx="144462" cy="144462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30" name="Oval 11"/>
          <p:cNvSpPr>
            <a:spLocks noChangeArrowheads="1"/>
          </p:cNvSpPr>
          <p:nvPr/>
        </p:nvSpPr>
        <p:spPr bwMode="auto">
          <a:xfrm>
            <a:off x="1766888" y="5233988"/>
            <a:ext cx="215900" cy="215900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31" name="Oval 15"/>
          <p:cNvSpPr>
            <a:spLocks noChangeArrowheads="1"/>
          </p:cNvSpPr>
          <p:nvPr/>
        </p:nvSpPr>
        <p:spPr bwMode="auto">
          <a:xfrm>
            <a:off x="6300788" y="5373688"/>
            <a:ext cx="287337" cy="287337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5851" name="Line 24"/>
          <p:cNvSpPr>
            <a:spLocks noChangeShapeType="1"/>
          </p:cNvSpPr>
          <p:nvPr/>
        </p:nvSpPr>
        <p:spPr bwMode="auto">
          <a:xfrm>
            <a:off x="5219700" y="242093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2" name="Line 25"/>
          <p:cNvSpPr>
            <a:spLocks noChangeShapeType="1"/>
          </p:cNvSpPr>
          <p:nvPr/>
        </p:nvSpPr>
        <p:spPr bwMode="auto">
          <a:xfrm flipH="1">
            <a:off x="7667625" y="242093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3" name="Line 26"/>
          <p:cNvSpPr>
            <a:spLocks noChangeShapeType="1"/>
          </p:cNvSpPr>
          <p:nvPr/>
        </p:nvSpPr>
        <p:spPr bwMode="auto">
          <a:xfrm flipV="1">
            <a:off x="6588125" y="34290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4" name="Line 27"/>
          <p:cNvSpPr>
            <a:spLocks noChangeShapeType="1"/>
          </p:cNvSpPr>
          <p:nvPr/>
        </p:nvSpPr>
        <p:spPr bwMode="auto">
          <a:xfrm>
            <a:off x="6588125" y="11969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5" name="Line 28"/>
          <p:cNvSpPr>
            <a:spLocks noChangeShapeType="1"/>
          </p:cNvSpPr>
          <p:nvPr/>
        </p:nvSpPr>
        <p:spPr bwMode="auto">
          <a:xfrm>
            <a:off x="5724525" y="1557338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6" name="Line 29"/>
          <p:cNvSpPr>
            <a:spLocks noChangeShapeType="1"/>
          </p:cNvSpPr>
          <p:nvPr/>
        </p:nvSpPr>
        <p:spPr bwMode="auto">
          <a:xfrm flipH="1">
            <a:off x="7164388" y="1484313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7" name="Line 30"/>
          <p:cNvSpPr>
            <a:spLocks noChangeShapeType="1"/>
          </p:cNvSpPr>
          <p:nvPr/>
        </p:nvSpPr>
        <p:spPr bwMode="auto">
          <a:xfrm flipV="1">
            <a:off x="5724525" y="3141663"/>
            <a:ext cx="287338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8" name="Line 31"/>
          <p:cNvSpPr>
            <a:spLocks noChangeShapeType="1"/>
          </p:cNvSpPr>
          <p:nvPr/>
        </p:nvSpPr>
        <p:spPr bwMode="auto">
          <a:xfrm flipH="1" flipV="1">
            <a:off x="7308850" y="2997200"/>
            <a:ext cx="2873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9" name="AutoShape 32"/>
          <p:cNvSpPr>
            <a:spLocks noChangeArrowheads="1"/>
          </p:cNvSpPr>
          <p:nvPr/>
        </p:nvSpPr>
        <p:spPr bwMode="auto">
          <a:xfrm>
            <a:off x="4500563" y="2349500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60" name="AutoShape 33"/>
          <p:cNvSpPr>
            <a:spLocks noChangeArrowheads="1"/>
          </p:cNvSpPr>
          <p:nvPr/>
        </p:nvSpPr>
        <p:spPr bwMode="auto">
          <a:xfrm rot="8352850">
            <a:off x="3452813" y="3886200"/>
            <a:ext cx="2082800" cy="215900"/>
          </a:xfrm>
          <a:prstGeom prst="rightArrow">
            <a:avLst>
              <a:gd name="adj1" fmla="val 50000"/>
              <a:gd name="adj2" fmla="val 28347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61" name="AutoShape 34"/>
          <p:cNvSpPr>
            <a:spLocks noChangeArrowheads="1"/>
          </p:cNvSpPr>
          <p:nvPr/>
        </p:nvSpPr>
        <p:spPr bwMode="auto">
          <a:xfrm>
            <a:off x="3924300" y="5445125"/>
            <a:ext cx="1800225" cy="215900"/>
          </a:xfrm>
          <a:prstGeom prst="rightArrow">
            <a:avLst>
              <a:gd name="adj1" fmla="val 50000"/>
              <a:gd name="adj2" fmla="val 20845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62" name="Text Box 37"/>
          <p:cNvSpPr txBox="1">
            <a:spLocks noChangeArrowheads="1"/>
          </p:cNvSpPr>
          <p:nvPr/>
        </p:nvSpPr>
        <p:spPr bwMode="auto">
          <a:xfrm>
            <a:off x="5491163" y="1860550"/>
            <a:ext cx="231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1800"/>
              <a:t>Neutron star spiralling  </a:t>
            </a:r>
            <a:endParaRPr lang="en-US" sz="1800"/>
          </a:p>
        </p:txBody>
      </p:sp>
      <p:sp>
        <p:nvSpPr>
          <p:cNvPr id="35863" name="Text Box 38"/>
          <p:cNvSpPr txBox="1">
            <a:spLocks noChangeArrowheads="1"/>
          </p:cNvSpPr>
          <p:nvPr/>
        </p:nvSpPr>
        <p:spPr bwMode="auto">
          <a:xfrm>
            <a:off x="1027113" y="5613400"/>
            <a:ext cx="28167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dirty="0"/>
              <a:t>jets </a:t>
            </a:r>
            <a:r>
              <a:rPr lang="en-GB" dirty="0" smtClean="0"/>
              <a:t>produced</a:t>
            </a:r>
            <a:r>
              <a:rPr lang="en-US" dirty="0" smtClean="0"/>
              <a:t>, </a:t>
            </a:r>
            <a:r>
              <a:rPr lang="en-US" dirty="0" err="1" smtClean="0"/>
              <a:t>SNIIn</a:t>
            </a:r>
            <a:endParaRPr lang="en-US" dirty="0"/>
          </a:p>
        </p:txBody>
      </p:sp>
      <p:sp>
        <p:nvSpPr>
          <p:cNvPr id="35864" name="Text Box 39"/>
          <p:cNvSpPr txBox="1">
            <a:spLocks noChangeArrowheads="1"/>
          </p:cNvSpPr>
          <p:nvPr/>
        </p:nvSpPr>
        <p:spPr bwMode="auto">
          <a:xfrm>
            <a:off x="6208713" y="4889500"/>
            <a:ext cx="180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/>
              <a:t>MBH left behind</a:t>
            </a:r>
            <a:endParaRPr lang="en-US"/>
          </a:p>
        </p:txBody>
      </p:sp>
      <p:sp>
        <p:nvSpPr>
          <p:cNvPr id="35865" name="Text Box 40"/>
          <p:cNvSpPr txBox="1">
            <a:spLocks noChangeArrowheads="1"/>
          </p:cNvSpPr>
          <p:nvPr/>
        </p:nvSpPr>
        <p:spPr bwMode="auto">
          <a:xfrm>
            <a:off x="4211638" y="1419225"/>
            <a:ext cx="1035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GB"/>
              <a:t>few </a:t>
            </a:r>
          </a:p>
          <a:p>
            <a:pPr algn="ctr" eaLnBrk="1" hangingPunct="1"/>
            <a:r>
              <a:rPr lang="en-GB"/>
              <a:t>seconds</a:t>
            </a:r>
            <a:endParaRPr lang="en-US"/>
          </a:p>
        </p:txBody>
      </p:sp>
      <p:sp>
        <p:nvSpPr>
          <p:cNvPr id="35866" name="Text Box 41"/>
          <p:cNvSpPr txBox="1">
            <a:spLocks noChangeArrowheads="1"/>
          </p:cNvSpPr>
          <p:nvPr/>
        </p:nvSpPr>
        <p:spPr bwMode="auto">
          <a:xfrm>
            <a:off x="3687763" y="3592513"/>
            <a:ext cx="180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/>
              <a:t>&lt; 1000 seconds</a:t>
            </a:r>
            <a:endParaRPr lang="en-US"/>
          </a:p>
        </p:txBody>
      </p:sp>
      <p:sp>
        <p:nvSpPr>
          <p:cNvPr id="35867" name="Text Box 42"/>
          <p:cNvSpPr txBox="1">
            <a:spLocks noChangeArrowheads="1"/>
          </p:cNvSpPr>
          <p:nvPr/>
        </p:nvSpPr>
        <p:spPr bwMode="auto">
          <a:xfrm>
            <a:off x="4048125" y="4960938"/>
            <a:ext cx="160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/>
              <a:t>5000 seconds</a:t>
            </a:r>
            <a:endParaRPr lang="en-US"/>
          </a:p>
        </p:txBody>
      </p:sp>
      <p:sp>
        <p:nvSpPr>
          <p:cNvPr id="30751" name="Oval 15"/>
          <p:cNvSpPr>
            <a:spLocks noChangeArrowheads="1"/>
          </p:cNvSpPr>
          <p:nvPr/>
        </p:nvSpPr>
        <p:spPr bwMode="auto">
          <a:xfrm>
            <a:off x="142875" y="2214563"/>
            <a:ext cx="142875" cy="134937"/>
          </a:xfrm>
          <a:prstGeom prst="ellipse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5871" name="Прямоугольник 41"/>
          <p:cNvSpPr>
            <a:spLocks noChangeArrowheads="1"/>
          </p:cNvSpPr>
          <p:nvPr/>
        </p:nvSpPr>
        <p:spPr bwMode="auto">
          <a:xfrm>
            <a:off x="1027113" y="4519613"/>
            <a:ext cx="2317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NS recycled,</a:t>
            </a:r>
          </a:p>
          <a:p>
            <a:r>
              <a:rPr lang="en-GB"/>
              <a:t>Field    generated</a:t>
            </a:r>
            <a:endParaRPr lang="ru-RU"/>
          </a:p>
        </p:txBody>
      </p:sp>
      <p:sp>
        <p:nvSpPr>
          <p:cNvPr id="35872" name="Выгнутая вниз стрелка 46"/>
          <p:cNvSpPr>
            <a:spLocks noChangeArrowheads="1"/>
          </p:cNvSpPr>
          <p:nvPr/>
        </p:nvSpPr>
        <p:spPr bwMode="auto">
          <a:xfrm>
            <a:off x="6129338" y="2705100"/>
            <a:ext cx="917575" cy="292100"/>
          </a:xfrm>
          <a:prstGeom prst="curvedUpArrow">
            <a:avLst>
              <a:gd name="adj1" fmla="val 25043"/>
              <a:gd name="adj2" fmla="val 50086"/>
              <a:gd name="adj3" fmla="val 25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8" name="Text Box 23"/>
          <p:cNvSpPr txBox="1">
            <a:spLocks noChangeArrowheads="1"/>
          </p:cNvSpPr>
          <p:nvPr/>
        </p:nvSpPr>
        <p:spPr bwMode="auto">
          <a:xfrm>
            <a:off x="579438" y="104775"/>
            <a:ext cx="4341812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6" charset="0"/>
              </a:rPr>
              <a:t>NS in Common Envelop:</a:t>
            </a:r>
          </a:p>
        </p:txBody>
      </p:sp>
      <p:sp>
        <p:nvSpPr>
          <p:cNvPr id="35874" name="Нижний колонтитул 3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35875" name="Oval 15"/>
          <p:cNvSpPr>
            <a:spLocks noChangeArrowheads="1"/>
          </p:cNvSpPr>
          <p:nvPr/>
        </p:nvSpPr>
        <p:spPr bwMode="auto">
          <a:xfrm>
            <a:off x="7308850" y="5230813"/>
            <a:ext cx="647700" cy="646112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76" name="TextBox 37"/>
          <p:cNvSpPr txBox="1">
            <a:spLocks noChangeArrowheads="1"/>
          </p:cNvSpPr>
          <p:nvPr/>
        </p:nvSpPr>
        <p:spPr bwMode="auto">
          <a:xfrm>
            <a:off x="6369050" y="4659313"/>
            <a:ext cx="13954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>
                <a:solidFill>
                  <a:schemeClr val="tx1"/>
                </a:solidFill>
              </a:rPr>
              <a:t>NS + WR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Дата 3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B35B52A-D0DF-4211-9D89-8850B42BF267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0" y="609600"/>
            <a:ext cx="7342188" cy="658813"/>
          </a:xfrm>
        </p:spPr>
        <p:txBody>
          <a:bodyPr/>
          <a:lstStyle/>
          <a:p>
            <a:r>
              <a:rPr lang="en-GB" sz="2000" smtClean="0">
                <a:solidFill>
                  <a:schemeClr val="accent2"/>
                </a:solidFill>
              </a:rPr>
              <a:t>The accretion to NS: the sensitivity to parameters.</a:t>
            </a:r>
            <a:endParaRPr lang="de-DE" sz="2000" smtClean="0">
              <a:solidFill>
                <a:schemeClr val="accent2"/>
              </a:solidFill>
            </a:endParaRPr>
          </a:p>
        </p:txBody>
      </p:sp>
      <p:pic>
        <p:nvPicPr>
          <p:cNvPr id="36867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37113" y="2024063"/>
            <a:ext cx="4025900" cy="3017837"/>
          </a:xfrm>
        </p:spPr>
      </p:pic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738" y="2133600"/>
            <a:ext cx="16573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738" y="2714625"/>
            <a:ext cx="3733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513" y="3846513"/>
            <a:ext cx="36385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738" y="1268413"/>
            <a:ext cx="1828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513" y="4332288"/>
            <a:ext cx="403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413" y="4941888"/>
            <a:ext cx="35242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241925"/>
            <a:ext cx="36766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7" name="Нижний колонтитул 1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36878" name="TextBox 13"/>
          <p:cNvSpPr txBox="1">
            <a:spLocks noChangeArrowheads="1"/>
          </p:cNvSpPr>
          <p:nvPr/>
        </p:nvSpPr>
        <p:spPr bwMode="auto">
          <a:xfrm>
            <a:off x="1368425" y="5692775"/>
            <a:ext cx="1755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1800">
                <a:solidFill>
                  <a:schemeClr val="tx1"/>
                </a:solidFill>
              </a:rPr>
              <a:t>Chevalier (1996)</a:t>
            </a: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36879" name="TextBox 14"/>
          <p:cNvSpPr txBox="1">
            <a:spLocks noChangeArrowheads="1"/>
          </p:cNvSpPr>
          <p:nvPr/>
        </p:nvSpPr>
        <p:spPr bwMode="auto">
          <a:xfrm>
            <a:off x="5724525" y="1579563"/>
            <a:ext cx="2938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1800">
                <a:solidFill>
                  <a:schemeClr val="tx1"/>
                </a:solidFill>
              </a:rPr>
              <a:t>Barkov &amp; Komissarov (2011)</a:t>
            </a: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16" name="Дата 1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5EBB124-F253-4A8E-AFBB-C50C52738154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>
          <a:xfrm>
            <a:off x="250825" y="404813"/>
            <a:ext cx="6045200" cy="936625"/>
          </a:xfrm>
        </p:spPr>
        <p:txBody>
          <a:bodyPr/>
          <a:lstStyle/>
          <a:p>
            <a:r>
              <a:rPr lang="en-GB" sz="2400" smtClean="0">
                <a:solidFill>
                  <a:schemeClr val="accent2"/>
                </a:solidFill>
              </a:rPr>
              <a:t>The NS penetration to the envelop of RG </a:t>
            </a:r>
            <a:endParaRPr lang="de-DE" sz="2400" smtClean="0">
              <a:solidFill>
                <a:schemeClr val="accent2"/>
              </a:solidFill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92413"/>
            <a:ext cx="68103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85800" y="1628775"/>
            <a:ext cx="4210050" cy="781050"/>
          </a:xfrm>
        </p:spPr>
      </p:pic>
      <p:pic>
        <p:nvPicPr>
          <p:cNvPr id="38917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33825"/>
            <a:ext cx="2616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933825"/>
            <a:ext cx="264953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388" y="3933825"/>
            <a:ext cx="2563812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Нижний колонтитул 1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38923" name="TextBox 13"/>
          <p:cNvSpPr txBox="1">
            <a:spLocks noChangeArrowheads="1"/>
          </p:cNvSpPr>
          <p:nvPr/>
        </p:nvSpPr>
        <p:spPr bwMode="auto">
          <a:xfrm>
            <a:off x="7235825" y="3484563"/>
            <a:ext cx="175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1800">
                <a:solidFill>
                  <a:schemeClr val="tx1"/>
                </a:solidFill>
              </a:rPr>
              <a:t>Chevalier (1996)</a:t>
            </a:r>
            <a:endParaRPr lang="ru-RU" sz="1800">
              <a:solidFill>
                <a:schemeClr val="tx1"/>
              </a:solidFill>
            </a:endParaRPr>
          </a:p>
        </p:txBody>
      </p:sp>
      <p:pic>
        <p:nvPicPr>
          <p:cNvPr id="38924" name="Рисунок 14" descr="0015_Slice_x_Density25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76275"/>
            <a:ext cx="2381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38926" name="Прямоугольник 19"/>
          <p:cNvSpPr>
            <a:spLocks noChangeArrowheads="1"/>
          </p:cNvSpPr>
          <p:nvPr/>
        </p:nvSpPr>
        <p:spPr bwMode="auto">
          <a:xfrm>
            <a:off x="6765925" y="173038"/>
            <a:ext cx="20050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</a:rPr>
              <a:t>De Marco et al (2011)</a:t>
            </a:r>
          </a:p>
        </p:txBody>
      </p:sp>
      <p:sp>
        <p:nvSpPr>
          <p:cNvPr id="15" name="Дата 1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4EFB67B-F770-4119-A797-4A677EF3BA12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RRIJM, RIKEN</a:t>
            </a:r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352287" y="1052735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NS with dipole field: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10757" y="1772816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P=4 </a:t>
            </a:r>
            <a:r>
              <a:rPr lang="en-US" dirty="0" err="1" smtClean="0">
                <a:solidFill>
                  <a:schemeClr val="tx1"/>
                </a:solidFill>
              </a:rPr>
              <a:t>ms</a:t>
            </a:r>
            <a:endParaRPr lang="de-DE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Textfeld 9"/>
              <p:cNvSpPr txBox="1"/>
              <p:nvPr/>
            </p:nvSpPr>
            <p:spPr>
              <a:xfrm>
                <a:off x="510757" y="2696146"/>
                <a:ext cx="2788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𝐿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3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7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49</m:t>
                        </m:r>
                      </m:sup>
                    </m:sSup>
                  </m:oMath>
                </a14:m>
                <a:r>
                  <a:rPr lang="de-DE" dirty="0" smtClean="0">
                    <a:solidFill>
                      <a:schemeClr val="tx1"/>
                    </a:solidFill>
                  </a:rPr>
                  <a:t> erg/s</a:t>
                </a:r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57" y="2696146"/>
                <a:ext cx="2788584" cy="461665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656" t="-10526" r="-2188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530260" y="2234481"/>
            <a:ext cx="137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B=10</a:t>
            </a:r>
            <a:r>
              <a:rPr lang="en-US" baseline="30000" dirty="0" smtClean="0">
                <a:solidFill>
                  <a:schemeClr val="tx1"/>
                </a:solidFill>
              </a:rPr>
              <a:t>15</a:t>
            </a:r>
            <a:r>
              <a:rPr lang="en-US" dirty="0" smtClean="0">
                <a:solidFill>
                  <a:schemeClr val="tx1"/>
                </a:solidFill>
              </a:rPr>
              <a:t> G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52287" y="3516790"/>
            <a:ext cx="2771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The intensive accretion to NS of matter  with accretion rate of 10</a:t>
            </a:r>
            <a:r>
              <a:rPr lang="en-US" sz="2000" baseline="30000" dirty="0" smtClean="0">
                <a:solidFill>
                  <a:schemeClr val="tx1"/>
                </a:solidFill>
              </a:rPr>
              <a:t>3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sun</a:t>
            </a:r>
            <a:r>
              <a:rPr lang="en-US" sz="2000" dirty="0" smtClean="0">
                <a:solidFill>
                  <a:schemeClr val="tx1"/>
                </a:solidFill>
              </a:rPr>
              <a:t>/</a:t>
            </a:r>
            <a:r>
              <a:rPr lang="en-US" sz="2000" dirty="0" err="1" smtClean="0">
                <a:solidFill>
                  <a:schemeClr val="tx1"/>
                </a:solidFill>
              </a:rPr>
              <a:t>yr</a:t>
            </a:r>
            <a:r>
              <a:rPr lang="en-US" sz="2000" dirty="0" smtClean="0">
                <a:solidFill>
                  <a:schemeClr val="tx1"/>
                </a:solidFill>
              </a:rPr>
              <a:t>  can lead to the generation of strong magnetic field.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3" name="Дата 1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65CCC0D-E263-4384-B92A-B7941F288401}" type="datetime1">
              <a:rPr lang="ru-RU" smtClean="0"/>
              <a:t>06.07.2014</a:t>
            </a:fld>
            <a:endParaRPr lang="en-GB"/>
          </a:p>
        </p:txBody>
      </p:sp>
      <p:pic>
        <p:nvPicPr>
          <p:cNvPr id="3" name="d4imrhobv_fmpeg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779912" y="153492"/>
            <a:ext cx="4899095" cy="61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8772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7950" y="1379538"/>
            <a:ext cx="4476750" cy="4525962"/>
          </a:xfrm>
        </p:spPr>
      </p:pic>
      <p:pic>
        <p:nvPicPr>
          <p:cNvPr id="39939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163638"/>
            <a:ext cx="4329112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505450"/>
            <a:ext cx="44100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Нижний колонтитул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39944" name="TextBox 9"/>
          <p:cNvSpPr txBox="1">
            <a:spLocks noChangeArrowheads="1"/>
          </p:cNvSpPr>
          <p:nvPr/>
        </p:nvSpPr>
        <p:spPr bwMode="auto">
          <a:xfrm>
            <a:off x="647700" y="133350"/>
            <a:ext cx="7127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1800" dirty="0">
                <a:solidFill>
                  <a:schemeClr val="accent6"/>
                </a:solidFill>
              </a:rPr>
              <a:t>The complex topology of the NS magnetic field can lead to asymmetric </a:t>
            </a:r>
            <a:r>
              <a:rPr lang="en-GB" sz="1800" dirty="0" smtClean="0">
                <a:solidFill>
                  <a:schemeClr val="accent6"/>
                </a:solidFill>
              </a:rPr>
              <a:t>explosion.  Here </a:t>
            </a:r>
            <a:r>
              <a:rPr lang="en-GB" sz="1800" dirty="0">
                <a:solidFill>
                  <a:schemeClr val="accent6"/>
                </a:solidFill>
              </a:rPr>
              <a:t>is presented the explosion driven by NS with magnetosphere </a:t>
            </a:r>
            <a:r>
              <a:rPr lang="en-GB" sz="1800" dirty="0" smtClean="0">
                <a:solidFill>
                  <a:schemeClr val="accent6"/>
                </a:solidFill>
              </a:rPr>
              <a:t>containing both dipole and quadruple harmonics (see </a:t>
            </a:r>
            <a:r>
              <a:rPr lang="en-GB" sz="1800" smtClean="0">
                <a:solidFill>
                  <a:schemeClr val="accent6"/>
                </a:solidFill>
              </a:rPr>
              <a:t>also Lovelace et al. </a:t>
            </a:r>
            <a:r>
              <a:rPr lang="en-GB" sz="1800" dirty="0" smtClean="0">
                <a:solidFill>
                  <a:schemeClr val="accent6"/>
                </a:solidFill>
              </a:rPr>
              <a:t>2010)</a:t>
            </a:r>
            <a:endParaRPr lang="ru-RU" sz="1800" dirty="0">
              <a:solidFill>
                <a:schemeClr val="accent6"/>
              </a:solidFill>
            </a:endParaRPr>
          </a:p>
        </p:txBody>
      </p:sp>
      <p:sp>
        <p:nvSpPr>
          <p:cNvPr id="39945" name="TextBox 10"/>
          <p:cNvSpPr txBox="1">
            <a:spLocks noChangeArrowheads="1"/>
          </p:cNvSpPr>
          <p:nvPr/>
        </p:nvSpPr>
        <p:spPr bwMode="auto">
          <a:xfrm>
            <a:off x="4859338" y="1211263"/>
            <a:ext cx="31099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1600">
                <a:solidFill>
                  <a:schemeClr val="tx1"/>
                </a:solidFill>
              </a:rPr>
              <a:t>Energy flux depends on polar angle</a:t>
            </a: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10" name="Дата 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88A79F1-4902-46B1-90B0-772AE83DE78B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84263"/>
            <a:ext cx="2381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947" y="1771877"/>
            <a:ext cx="412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36912"/>
            <a:ext cx="34480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689" y="3212976"/>
            <a:ext cx="4895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3" name="Нижний колонтитул 1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40974" name="TextBox 14"/>
          <p:cNvSpPr txBox="1">
            <a:spLocks noChangeArrowheads="1"/>
          </p:cNvSpPr>
          <p:nvPr/>
        </p:nvSpPr>
        <p:spPr bwMode="auto">
          <a:xfrm>
            <a:off x="971550" y="354013"/>
            <a:ext cx="3486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1800">
                <a:solidFill>
                  <a:schemeClr val="accent2"/>
                </a:solidFill>
              </a:rPr>
              <a:t>The NS activity after the explosion:</a:t>
            </a:r>
            <a:endParaRPr lang="ru-RU" sz="1800">
              <a:solidFill>
                <a:schemeClr val="accent2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71551" y="4825934"/>
            <a:ext cx="7683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2000" dirty="0">
                <a:solidFill>
                  <a:srgbClr val="C00000"/>
                </a:solidFill>
              </a:rPr>
              <a:t>1 year after the beginning of the </a:t>
            </a:r>
            <a:r>
              <a:rPr lang="en-GB" sz="2000" dirty="0" smtClean="0">
                <a:solidFill>
                  <a:srgbClr val="C00000"/>
                </a:solidFill>
              </a:rPr>
              <a:t>explosion we </a:t>
            </a:r>
            <a:r>
              <a:rPr lang="en-GB" sz="2000" dirty="0">
                <a:solidFill>
                  <a:srgbClr val="C00000"/>
                </a:solidFill>
              </a:rPr>
              <a:t>expect 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TeV</a:t>
            </a:r>
            <a:r>
              <a:rPr lang="en-GB" sz="2000" dirty="0" smtClean="0">
                <a:solidFill>
                  <a:srgbClr val="C00000"/>
                </a:solidFill>
              </a:rPr>
              <a:t> and </a:t>
            </a:r>
            <a:r>
              <a:rPr lang="en-GB" sz="2000" dirty="0" err="1">
                <a:solidFill>
                  <a:srgbClr val="C00000"/>
                </a:solidFill>
              </a:rPr>
              <a:t>GeV</a:t>
            </a:r>
            <a:r>
              <a:rPr lang="en-GB" sz="2000" dirty="0">
                <a:solidFill>
                  <a:srgbClr val="C00000"/>
                </a:solidFill>
              </a:rPr>
              <a:t> photons with </a:t>
            </a:r>
            <a:r>
              <a:rPr lang="en-GB" sz="2000" dirty="0" smtClean="0">
                <a:solidFill>
                  <a:srgbClr val="C00000"/>
                </a:solidFill>
              </a:rPr>
              <a:t>total luminosity of 10</a:t>
            </a:r>
            <a:r>
              <a:rPr lang="en-GB" sz="2000" baseline="30000" dirty="0" smtClean="0">
                <a:solidFill>
                  <a:srgbClr val="C00000"/>
                </a:solidFill>
              </a:rPr>
              <a:t>40</a:t>
            </a:r>
            <a:r>
              <a:rPr lang="en-GB" sz="2000" dirty="0" smtClean="0">
                <a:solidFill>
                  <a:srgbClr val="C00000"/>
                </a:solidFill>
              </a:rPr>
              <a:t> erg/s</a:t>
            </a:r>
          </a:p>
          <a:p>
            <a:pPr eaLnBrk="1" hangingPunct="1"/>
            <a:endParaRPr lang="en-GB" sz="2000" dirty="0">
              <a:solidFill>
                <a:srgbClr val="C00000"/>
              </a:solidFill>
            </a:endParaRPr>
          </a:p>
          <a:p>
            <a:pPr eaLnBrk="1" hangingPunct="1"/>
            <a:r>
              <a:rPr lang="en-GB" sz="2000" dirty="0" smtClean="0">
                <a:solidFill>
                  <a:srgbClr val="C00000"/>
                </a:solidFill>
              </a:rPr>
              <a:t>Such an emission can be detected at distances about 10 </a:t>
            </a:r>
            <a:r>
              <a:rPr lang="en-GB" sz="2000" dirty="0" err="1" smtClean="0">
                <a:solidFill>
                  <a:srgbClr val="C00000"/>
                </a:solidFill>
              </a:rPr>
              <a:t>Mpc</a:t>
            </a:r>
            <a:r>
              <a:rPr lang="en-GB" sz="2000" dirty="0">
                <a:solidFill>
                  <a:srgbClr val="C00000"/>
                </a:solidFill>
              </a:rPr>
              <a:t>.</a:t>
            </a:r>
            <a:r>
              <a:rPr lang="en-GB" sz="2000" dirty="0" smtClean="0">
                <a:solidFill>
                  <a:srgbClr val="C00000"/>
                </a:solidFill>
              </a:rPr>
              <a:t> 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1" name="Дата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18202E0-CA45-4CEE-AE05-B2571968E1E3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2511425" y="327025"/>
            <a:ext cx="2315355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 </a:t>
            </a:r>
            <a:r>
              <a:rPr lang="en-GB" sz="32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Conclusions</a:t>
            </a:r>
          </a:p>
        </p:txBody>
      </p:sp>
      <p:sp>
        <p:nvSpPr>
          <p:cNvPr id="41988" name="Text Box 2"/>
          <p:cNvSpPr txBox="1">
            <a:spLocks noChangeArrowheads="1"/>
          </p:cNvSpPr>
          <p:nvPr/>
        </p:nvSpPr>
        <p:spPr bwMode="auto">
          <a:xfrm>
            <a:off x="1047750" y="2474913"/>
            <a:ext cx="78105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 eaLnBrk="0" hangingPunct="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Wingdings" pitchFamily="2" charset="2"/>
              <a:buNone/>
            </a:pPr>
            <a:r>
              <a:rPr lang="en-GB" sz="1800" dirty="0">
                <a:solidFill>
                  <a:srgbClr val="029809"/>
                </a:solidFill>
              </a:rPr>
              <a:t>+ Black holes of failed supernovae can drive very powerful GRB jets </a:t>
            </a:r>
          </a:p>
          <a:p>
            <a:pPr eaLnBrk="1" hangingPunct="1">
              <a:buClr>
                <a:srgbClr val="000000"/>
              </a:buClr>
              <a:buSzPct val="100000"/>
              <a:buFont typeface="Wingdings" pitchFamily="2" charset="2"/>
              <a:buNone/>
            </a:pPr>
            <a:r>
              <a:rPr lang="en-GB" sz="1800" dirty="0">
                <a:solidFill>
                  <a:srgbClr val="029809"/>
                </a:solidFill>
              </a:rPr>
              <a:t>     via </a:t>
            </a:r>
            <a:r>
              <a:rPr lang="en-GB" sz="1800" dirty="0" err="1">
                <a:solidFill>
                  <a:srgbClr val="029809"/>
                </a:solidFill>
              </a:rPr>
              <a:t>Blandford-Znajek</a:t>
            </a:r>
            <a:r>
              <a:rPr lang="en-GB" sz="1800" dirty="0">
                <a:solidFill>
                  <a:srgbClr val="029809"/>
                </a:solidFill>
              </a:rPr>
              <a:t> mechanism if  the progenitor star has strong </a:t>
            </a:r>
          </a:p>
          <a:p>
            <a:pPr eaLnBrk="1" hangingPunct="1">
              <a:buClr>
                <a:srgbClr val="000000"/>
              </a:buClr>
              <a:buSzPct val="100000"/>
              <a:buFont typeface="Wingdings" pitchFamily="2" charset="2"/>
              <a:buNone/>
            </a:pPr>
            <a:r>
              <a:rPr lang="en-GB" sz="1800" dirty="0">
                <a:solidFill>
                  <a:srgbClr val="029809"/>
                </a:solidFill>
              </a:rPr>
              <a:t>     </a:t>
            </a:r>
            <a:r>
              <a:rPr lang="en-GB" sz="1800" dirty="0" err="1">
                <a:solidFill>
                  <a:srgbClr val="029809"/>
                </a:solidFill>
              </a:rPr>
              <a:t>poloidal</a:t>
            </a:r>
            <a:r>
              <a:rPr lang="en-GB" sz="1800" dirty="0">
                <a:solidFill>
                  <a:srgbClr val="029809"/>
                </a:solidFill>
              </a:rPr>
              <a:t> magnetic field;</a:t>
            </a:r>
          </a:p>
          <a:p>
            <a:pPr eaLnBrk="1" hangingPunct="1">
              <a:buClr>
                <a:srgbClr val="000000"/>
              </a:buClr>
              <a:buSzPct val="100000"/>
              <a:buFont typeface="Wingdings" pitchFamily="2" charset="2"/>
              <a:buNone/>
            </a:pPr>
            <a:r>
              <a:rPr lang="en-GB" sz="1800" dirty="0">
                <a:solidFill>
                  <a:srgbClr val="029809"/>
                </a:solidFill>
              </a:rPr>
              <a:t>+ </a:t>
            </a:r>
            <a:r>
              <a:rPr lang="en-GB" sz="1800" dirty="0" err="1">
                <a:solidFill>
                  <a:srgbClr val="029809"/>
                </a:solidFill>
              </a:rPr>
              <a:t>Blandford-Znajek</a:t>
            </a:r>
            <a:r>
              <a:rPr lang="en-GB" sz="1800" dirty="0">
                <a:solidFill>
                  <a:srgbClr val="029809"/>
                </a:solidFill>
              </a:rPr>
              <a:t> mechanism  of GRB has much lower limit on accretion rate to BH then neutrino driven one (excellent for very long GRBs &gt;100s);</a:t>
            </a:r>
          </a:p>
          <a:p>
            <a:pPr eaLnBrk="1" hangingPunct="1">
              <a:buClr>
                <a:srgbClr val="000000"/>
              </a:buClr>
              <a:buSzPct val="100000"/>
              <a:buFont typeface="Wingdings" pitchFamily="2" charset="2"/>
              <a:buNone/>
            </a:pPr>
            <a:r>
              <a:rPr lang="en-GB" sz="1800" dirty="0">
                <a:solidFill>
                  <a:srgbClr val="029809"/>
                </a:solidFill>
              </a:rPr>
              <a:t>+ One side jet can be formed (kick velocity order </a:t>
            </a:r>
            <a:r>
              <a:rPr lang="en-GB" sz="1800" dirty="0" smtClean="0">
                <a:solidFill>
                  <a:srgbClr val="029809"/>
                </a:solidFill>
              </a:rPr>
              <a:t>of V=200 </a:t>
            </a:r>
            <a:r>
              <a:rPr lang="en-GB" sz="1800" dirty="0">
                <a:solidFill>
                  <a:srgbClr val="029809"/>
                </a:solidFill>
              </a:rPr>
              <a:t>km/s).</a:t>
            </a:r>
          </a:p>
        </p:txBody>
      </p:sp>
      <p:sp>
        <p:nvSpPr>
          <p:cNvPr id="41989" name="Text Box 3"/>
          <p:cNvSpPr txBox="1">
            <a:spLocks noChangeArrowheads="1"/>
          </p:cNvSpPr>
          <p:nvPr/>
        </p:nvSpPr>
        <p:spPr bwMode="auto">
          <a:xfrm>
            <a:off x="731838" y="1149350"/>
            <a:ext cx="78327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 The </a:t>
            </a:r>
            <a:r>
              <a:rPr lang="en-GB" sz="2000" dirty="0" err="1">
                <a:solidFill>
                  <a:srgbClr val="000000"/>
                </a:solidFill>
              </a:rPr>
              <a:t>Collapsar</a:t>
            </a:r>
            <a:r>
              <a:rPr lang="en-GB" sz="2000" dirty="0">
                <a:solidFill>
                  <a:srgbClr val="000000"/>
                </a:solidFill>
              </a:rPr>
              <a:t> is </a:t>
            </a:r>
            <a:r>
              <a:rPr lang="en-GB" sz="2000" dirty="0" smtClean="0">
                <a:solidFill>
                  <a:srgbClr val="000000"/>
                </a:solidFill>
              </a:rPr>
              <a:t>a promising model </a:t>
            </a:r>
            <a:r>
              <a:rPr lang="en-GB" sz="2000" dirty="0">
                <a:solidFill>
                  <a:srgbClr val="000000"/>
                </a:solidFill>
              </a:rPr>
              <a:t>for the central </a:t>
            </a:r>
            <a:r>
              <a:rPr lang="en-GB" sz="2000" dirty="0" smtClean="0">
                <a:solidFill>
                  <a:srgbClr val="000000"/>
                </a:solidFill>
              </a:rPr>
              <a:t>engine </a:t>
            </a:r>
            <a:r>
              <a:rPr lang="en-GB" sz="2000" dirty="0">
                <a:solidFill>
                  <a:srgbClr val="000000"/>
                </a:solidFill>
              </a:rPr>
              <a:t>of GRBs.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 Theoretical models are sketchy and numerical simulations are only now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beginning to explore them.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  Our results suggest that: 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39750" y="4364038"/>
            <a:ext cx="7904163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Wingdings" charset="2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en-GB" sz="1800" dirty="0">
                <a:solidFill>
                  <a:schemeClr val="accent2">
                    <a:lumMod val="75000"/>
                  </a:schemeClr>
                </a:solidFill>
                <a:latin typeface="Times New Roman" pitchFamily="16" charset="0"/>
              </a:rPr>
              <a:t>         All </a:t>
            </a:r>
            <a:r>
              <a:rPr lang="en-GB" sz="1800" dirty="0" err="1">
                <a:solidFill>
                  <a:schemeClr val="accent2">
                    <a:lumMod val="75000"/>
                  </a:schemeClr>
                </a:solidFill>
                <a:latin typeface="Times New Roman" pitchFamily="16" charset="0"/>
              </a:rPr>
              <a:t>Collapsar</a:t>
            </a:r>
            <a:r>
              <a:rPr lang="en-GB" sz="1800" dirty="0">
                <a:solidFill>
                  <a:schemeClr val="accent2">
                    <a:lumMod val="75000"/>
                  </a:schemeClr>
                </a:solidFill>
                <a:latin typeface="Times New Roman" pitchFamily="16" charset="0"/>
              </a:rPr>
              <a:t> and NS based models need high angular momentum, </a:t>
            </a:r>
          </a:p>
          <a:p>
            <a:pPr marL="457200" indent="-457200">
              <a:buClr>
                <a:srgbClr val="000000"/>
              </a:buClr>
              <a:buSzPct val="100000"/>
              <a:buFont typeface="Wingdings" charset="2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en-GB" sz="1800" dirty="0">
                <a:solidFill>
                  <a:schemeClr val="accent2">
                    <a:lumMod val="75000"/>
                  </a:schemeClr>
                </a:solidFill>
                <a:latin typeface="Times New Roman" pitchFamily="16" charset="0"/>
              </a:rPr>
              <a:t>         the common envelop stage could help.</a:t>
            </a:r>
          </a:p>
        </p:txBody>
      </p:sp>
      <p:sp>
        <p:nvSpPr>
          <p:cNvPr id="41993" name="Нижний колонтитул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41994" name="Text Box 3"/>
          <p:cNvSpPr txBox="1">
            <a:spLocks noChangeArrowheads="1"/>
          </p:cNvSpPr>
          <p:nvPr/>
        </p:nvSpPr>
        <p:spPr bwMode="auto">
          <a:xfrm>
            <a:off x="1047750" y="5013325"/>
            <a:ext cx="8015634" cy="9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</a:pPr>
            <a:r>
              <a:rPr lang="en-GB" sz="1800" dirty="0" err="1">
                <a:solidFill>
                  <a:srgbClr val="000000"/>
                </a:solidFill>
              </a:rPr>
              <a:t>Magnetar</a:t>
            </a:r>
            <a:r>
              <a:rPr lang="en-GB" sz="1800" dirty="0">
                <a:solidFill>
                  <a:srgbClr val="000000"/>
                </a:solidFill>
              </a:rPr>
              <a:t> driven explosion on the common envelop stage can lead not only to </a:t>
            </a:r>
          </a:p>
          <a:p>
            <a:pPr eaLnBrk="1" hangingPunct="1">
              <a:buClr>
                <a:srgbClr val="000000"/>
              </a:buClr>
              <a:buSzPct val="100000"/>
            </a:pPr>
            <a:r>
              <a:rPr lang="en-GB" sz="1800" dirty="0">
                <a:solidFill>
                  <a:srgbClr val="000000"/>
                </a:solidFill>
              </a:rPr>
              <a:t>SN </a:t>
            </a:r>
            <a:r>
              <a:rPr lang="en-GB" sz="1800" dirty="0" err="1">
                <a:solidFill>
                  <a:srgbClr val="000000"/>
                </a:solidFill>
              </a:rPr>
              <a:t>IIn</a:t>
            </a:r>
            <a:r>
              <a:rPr lang="en-GB" sz="1800" dirty="0">
                <a:solidFill>
                  <a:srgbClr val="000000"/>
                </a:solidFill>
              </a:rPr>
              <a:t> with long plateau phase, </a:t>
            </a:r>
            <a:r>
              <a:rPr lang="en-GB" sz="1800" dirty="0" smtClean="0">
                <a:solidFill>
                  <a:srgbClr val="000000"/>
                </a:solidFill>
              </a:rPr>
              <a:t>but also to </a:t>
            </a:r>
            <a:r>
              <a:rPr lang="en-GB" sz="1800" dirty="0">
                <a:solidFill>
                  <a:srgbClr val="000000"/>
                </a:solidFill>
              </a:rPr>
              <a:t>one year long </a:t>
            </a:r>
            <a:r>
              <a:rPr lang="en-GB" sz="1800" dirty="0" err="1">
                <a:solidFill>
                  <a:srgbClr val="000000"/>
                </a:solidFill>
              </a:rPr>
              <a:t>TeV</a:t>
            </a:r>
            <a:r>
              <a:rPr lang="en-GB" sz="1800" dirty="0">
                <a:solidFill>
                  <a:srgbClr val="000000"/>
                </a:solidFill>
              </a:rPr>
              <a:t> and </a:t>
            </a:r>
            <a:r>
              <a:rPr lang="en-GB" sz="1800" dirty="0" err="1">
                <a:solidFill>
                  <a:srgbClr val="000000"/>
                </a:solidFill>
              </a:rPr>
              <a:t>GeV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dirty="0" smtClean="0">
                <a:solidFill>
                  <a:srgbClr val="000000"/>
                </a:solidFill>
              </a:rPr>
              <a:t>transient.</a:t>
            </a:r>
            <a:endParaRPr lang="en-GB" sz="1800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</a:pPr>
            <a:r>
              <a:rPr lang="en-GB" sz="1800" dirty="0" smtClean="0">
                <a:solidFill>
                  <a:srgbClr val="000000"/>
                </a:solidFill>
              </a:rPr>
              <a:t>Such a </a:t>
            </a:r>
            <a:r>
              <a:rPr lang="en-GB" sz="1800" dirty="0">
                <a:solidFill>
                  <a:srgbClr val="000000"/>
                </a:solidFill>
              </a:rPr>
              <a:t>transient can be detected </a:t>
            </a:r>
            <a:r>
              <a:rPr lang="en-GB" sz="1800" dirty="0" smtClean="0">
                <a:solidFill>
                  <a:srgbClr val="000000"/>
                </a:solidFill>
              </a:rPr>
              <a:t>with </a:t>
            </a:r>
            <a:r>
              <a:rPr lang="en-GB" sz="1800" dirty="0">
                <a:solidFill>
                  <a:srgbClr val="000000"/>
                </a:solidFill>
              </a:rPr>
              <a:t>Cherenkov telescopes  from distance </a:t>
            </a:r>
            <a:r>
              <a:rPr lang="en-GB" sz="1800" dirty="0">
                <a:solidFill>
                  <a:srgbClr val="000000"/>
                </a:solidFill>
                <a:sym typeface="Symbol" pitchFamily="18" charset="2"/>
              </a:rPr>
              <a:t></a:t>
            </a:r>
            <a:r>
              <a:rPr lang="en-GB" sz="1800" dirty="0">
                <a:solidFill>
                  <a:srgbClr val="000000"/>
                </a:solidFill>
              </a:rPr>
              <a:t>10 </a:t>
            </a:r>
            <a:r>
              <a:rPr lang="en-GB" sz="1800" dirty="0" err="1">
                <a:solidFill>
                  <a:srgbClr val="000000"/>
                </a:solidFill>
              </a:rPr>
              <a:t>Mpc</a:t>
            </a:r>
            <a:r>
              <a:rPr lang="en-GB" sz="1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" name="Дата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9E4A489-5A35-4E32-86F0-23DCFE27E25D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515938" y="533400"/>
            <a:ext cx="1671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</a:t>
            </a:r>
            <a:r>
              <a:rPr lang="en-GB" i="1">
                <a:solidFill>
                  <a:srgbClr val="3333CC"/>
                </a:solidFill>
              </a:rPr>
              <a:t>Variability: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7" t="4079" r="5014" b="6123"/>
          <a:stretch>
            <a:fillRect/>
          </a:stretch>
        </p:blipFill>
        <p:spPr bwMode="auto">
          <a:xfrm>
            <a:off x="4724400" y="838200"/>
            <a:ext cx="31353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754063" y="1309688"/>
            <a:ext cx="3808412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smooth fast rise + decay;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several peaks;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numerous peaks with substructure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 down to milliseconds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466725" y="2819400"/>
            <a:ext cx="19065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</a:t>
            </a:r>
            <a:r>
              <a:rPr lang="en-GB" i="1">
                <a:solidFill>
                  <a:srgbClr val="3333CC"/>
                </a:solidFill>
              </a:rPr>
              <a:t>Total power: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>
                <a:solidFill>
                  <a:srgbClr val="3333CC"/>
                </a:solidFill>
              </a:rPr>
              <a:t>      </a:t>
            </a:r>
          </a:p>
        </p:txBody>
      </p:sp>
      <p:pic>
        <p:nvPicPr>
          <p:cNvPr id="1843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52825"/>
            <a:ext cx="31242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40" name="Text Box 6"/>
          <p:cNvSpPr txBox="1">
            <a:spLocks noChangeArrowheads="1"/>
          </p:cNvSpPr>
          <p:nvPr/>
        </p:nvSpPr>
        <p:spPr bwMode="auto">
          <a:xfrm>
            <a:off x="4568825" y="4114800"/>
            <a:ext cx="210185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u="sng">
                <a:solidFill>
                  <a:srgbClr val="000000"/>
                </a:solidFill>
              </a:rPr>
              <a:t>assumption of 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u="sng">
                <a:solidFill>
                  <a:srgbClr val="000000"/>
                </a:solidFill>
              </a:rPr>
              <a:t>isotropic emission </a:t>
            </a:r>
          </a:p>
        </p:txBody>
      </p:sp>
      <p:sp>
        <p:nvSpPr>
          <p:cNvPr id="18441" name="Line 7"/>
          <p:cNvSpPr>
            <a:spLocks noChangeShapeType="1"/>
          </p:cNvSpPr>
          <p:nvPr/>
        </p:nvSpPr>
        <p:spPr bwMode="auto">
          <a:xfrm flipH="1" flipV="1">
            <a:off x="3654425" y="3883025"/>
            <a:ext cx="920750" cy="3873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442" name="Text Box 8"/>
          <p:cNvSpPr txBox="1">
            <a:spLocks noChangeArrowheads="1"/>
          </p:cNvSpPr>
          <p:nvPr/>
        </p:nvSpPr>
        <p:spPr bwMode="auto">
          <a:xfrm>
            <a:off x="455613" y="4648200"/>
            <a:ext cx="32718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</a:t>
            </a:r>
            <a:r>
              <a:rPr lang="en-GB" i="1">
                <a:solidFill>
                  <a:srgbClr val="3333CC"/>
                </a:solidFill>
              </a:rPr>
              <a:t>Inferred high speed:       </a:t>
            </a:r>
          </a:p>
        </p:txBody>
      </p:sp>
      <p:sp>
        <p:nvSpPr>
          <p:cNvPr id="18443" name="Text Box 9"/>
          <p:cNvSpPr txBox="1">
            <a:spLocks noChangeArrowheads="1"/>
          </p:cNvSpPr>
          <p:nvPr/>
        </p:nvSpPr>
        <p:spPr bwMode="auto">
          <a:xfrm>
            <a:off x="1033463" y="5272088"/>
            <a:ext cx="6592887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Too high opacity to                        unless Lorentz factor &gt; 100 </a:t>
            </a:r>
          </a:p>
        </p:txBody>
      </p:sp>
      <p:pic>
        <p:nvPicPr>
          <p:cNvPr id="1844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299075"/>
            <a:ext cx="1219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47" name="Нижний колонтитул 1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6" name="Дата 1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822D70F-5344-4A64-ADA2-66A13CD5D26C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30766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Прямоугольник 1"/>
          <p:cNvSpPr>
            <a:spLocks noChangeArrowheads="1"/>
          </p:cNvSpPr>
          <p:nvPr/>
        </p:nvSpPr>
        <p:spPr bwMode="auto">
          <a:xfrm>
            <a:off x="928688" y="428625"/>
            <a:ext cx="7358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i="1">
                <a:solidFill>
                  <a:srgbClr val="3333CC"/>
                </a:solidFill>
              </a:rPr>
              <a:t> GRBs Jet magnetic acceleration:</a:t>
            </a:r>
            <a:r>
              <a:rPr lang="en-GB" sz="2000" b="1">
                <a:solidFill>
                  <a:srgbClr val="3333CC"/>
                </a:solidFill>
              </a:rPr>
              <a:t>  </a:t>
            </a:r>
          </a:p>
        </p:txBody>
      </p:sp>
      <p:pic>
        <p:nvPicPr>
          <p:cNvPr id="44036" name="Рисунок 2" descr="lor-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50" y="1285875"/>
            <a:ext cx="1593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Рисунок 3" descr="geu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28713"/>
            <a:ext cx="166211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Рисунок 4" descr="lorthet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3890963"/>
            <a:ext cx="20669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Рисунок 5" descr="equi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25" y="3890963"/>
            <a:ext cx="228917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Рисунок 6" descr="gbut-sigma-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5700" y="3890963"/>
            <a:ext cx="2284413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TextBox 8"/>
          <p:cNvSpPr txBox="1">
            <a:spLocks noChangeArrowheads="1"/>
          </p:cNvSpPr>
          <p:nvPr/>
        </p:nvSpPr>
        <p:spPr bwMode="auto">
          <a:xfrm>
            <a:off x="2403475" y="1028700"/>
            <a:ext cx="43116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We get MHD acceleration of relativistic jet up to </a:t>
            </a:r>
            <a:r>
              <a:rPr lang="en-US" sz="2000">
                <a:solidFill>
                  <a:schemeClr val="tx1"/>
                </a:solidFill>
                <a:sym typeface="Symbol" pitchFamily="18" charset="2"/>
              </a:rPr>
              <a:t>≈</a:t>
            </a:r>
            <a:r>
              <a:rPr lang="en-US" sz="2000">
                <a:solidFill>
                  <a:schemeClr val="tx1"/>
                </a:solidFill>
              </a:rPr>
              <a:t>300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Conversion of magnetic energy to kinetic one more than 50%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Acceleration have place on long distance  r</a:t>
            </a:r>
            <a:r>
              <a:rPr lang="en-US" sz="2000" baseline="-25000">
                <a:solidFill>
                  <a:schemeClr val="tx1"/>
                </a:solidFill>
              </a:rPr>
              <a:t>eq</a:t>
            </a:r>
            <a:r>
              <a:rPr lang="en-US" sz="2000">
                <a:solidFill>
                  <a:schemeClr val="tx1"/>
                </a:solidFill>
              </a:rPr>
              <a:t>≈</a:t>
            </a:r>
            <a:r>
              <a:rPr lang="en-US" sz="2000">
                <a:solidFill>
                  <a:schemeClr val="tx1"/>
                </a:solidFill>
                <a:sym typeface="Symbol" pitchFamily="18" charset="2"/>
              </a:rPr>
              <a:t></a:t>
            </a:r>
            <a:r>
              <a:rPr lang="en-US" sz="2000" baseline="30000">
                <a:solidFill>
                  <a:schemeClr val="tx1"/>
                </a:solidFill>
                <a:sym typeface="Symbol" pitchFamily="18" charset="2"/>
              </a:rPr>
              <a:t>2</a:t>
            </a:r>
            <a:r>
              <a:rPr lang="en-US" sz="2000">
                <a:solidFill>
                  <a:schemeClr val="tx1"/>
                </a:solidFill>
                <a:sym typeface="Symbol" pitchFamily="18" charset="2"/>
              </a:rPr>
              <a:t>r</a:t>
            </a:r>
            <a:r>
              <a:rPr lang="en-US" sz="2000" baseline="-25000">
                <a:solidFill>
                  <a:schemeClr val="tx1"/>
                </a:solidFill>
                <a:sym typeface="Symbol" pitchFamily="18" charset="2"/>
              </a:rPr>
              <a:t>lc</a:t>
            </a:r>
            <a:endParaRPr lang="en-US" sz="2000" baseline="-2500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The main part of the </a:t>
            </a:r>
          </a:p>
          <a:p>
            <a:pPr eaLnBrk="1" hangingPunct="1"/>
            <a:r>
              <a:rPr lang="en-US" sz="2000">
                <a:solidFill>
                  <a:schemeClr val="tx1"/>
                </a:solidFill>
              </a:rPr>
              <a:t>  jet is very narrow </a:t>
            </a:r>
            <a:r>
              <a:rPr lang="en-US" sz="2000">
                <a:solidFill>
                  <a:schemeClr val="tx1"/>
                </a:solidFill>
                <a:sym typeface="Symbol" pitchFamily="18" charset="2"/>
              </a:rPr>
              <a:t></a:t>
            </a:r>
            <a:r>
              <a:rPr lang="el-GR" sz="2000">
                <a:solidFill>
                  <a:schemeClr val="tx1"/>
                </a:solidFill>
                <a:sym typeface="Symbol" pitchFamily="18" charset="2"/>
              </a:rPr>
              <a:t>θ&lt;</a:t>
            </a:r>
            <a:r>
              <a:rPr lang="en-US" sz="2000">
                <a:solidFill>
                  <a:schemeClr val="tx1"/>
                </a:solidFill>
                <a:sym typeface="Symbol" pitchFamily="18" charset="2"/>
              </a:rPr>
              <a:t>2</a:t>
            </a:r>
          </a:p>
          <a:p>
            <a:pPr eaLnBrk="1" hangingPunct="1"/>
            <a:r>
              <a:rPr lang="en-US" sz="2000">
                <a:solidFill>
                  <a:schemeClr val="tx1"/>
                </a:solidFill>
                <a:sym typeface="Symbol" pitchFamily="18" charset="2"/>
              </a:rPr>
              <a:t> (</a:t>
            </a:r>
            <a:r>
              <a:rPr lang="en-GB" sz="2000">
                <a:solidFill>
                  <a:schemeClr val="tx1"/>
                </a:solidFill>
                <a:sym typeface="Symbol" pitchFamily="18" charset="2"/>
              </a:rPr>
              <a:t>Komissarov et al 2009</a:t>
            </a:r>
            <a:r>
              <a:rPr lang="en-US" sz="2000">
                <a:solidFill>
                  <a:schemeClr val="tx1"/>
                </a:solidFill>
              </a:rPr>
              <a:t>)</a:t>
            </a:r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44042" name="Дата 8"/>
          <p:cNvSpPr txBox="1">
            <a:spLocks noGrp="1"/>
          </p:cNvSpPr>
          <p:nvPr/>
        </p:nvSpPr>
        <p:spPr bwMode="auto">
          <a:xfrm>
            <a:off x="685800" y="6248400"/>
            <a:ext cx="18907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9B46E307-983B-4AA1-A828-EBF00F459DED}" type="datetime1">
              <a:rPr lang="en-GB" sz="1400">
                <a:solidFill>
                  <a:srgbClr val="000000"/>
                </a:solidFill>
              </a:rPr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06/07/2014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44044" name="Нижний колонтитул 1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3" name="Дата 1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68620F0-90DE-4CFD-B1C5-4BE1243D9F0C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2655888" y="563563"/>
            <a:ext cx="3808412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I. Gamma-Ray-Bursts</a:t>
            </a: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801688" y="1565275"/>
            <a:ext cx="8074816" cy="446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 dirty="0">
                <a:solidFill>
                  <a:srgbClr val="3333CC"/>
                </a:solidFill>
              </a:rPr>
              <a:t>Discovery:  </a:t>
            </a:r>
            <a:r>
              <a:rPr lang="en-GB" sz="2000" dirty="0">
                <a:solidFill>
                  <a:srgbClr val="000000"/>
                </a:solidFill>
              </a:rPr>
              <a:t>Vela satellite (</a:t>
            </a:r>
            <a:r>
              <a:rPr lang="en-GB" sz="2000" dirty="0" err="1">
                <a:solidFill>
                  <a:srgbClr val="000000"/>
                </a:solidFill>
              </a:rPr>
              <a:t>Klebesadel</a:t>
            </a:r>
            <a:r>
              <a:rPr lang="en-GB" sz="2000" dirty="0">
                <a:solidFill>
                  <a:srgbClr val="000000"/>
                </a:solidFill>
              </a:rPr>
              <a:t> et al.1973);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                     </a:t>
            </a:r>
            <a:r>
              <a:rPr lang="en-GB" sz="2000" dirty="0" err="1">
                <a:solidFill>
                  <a:srgbClr val="000000"/>
                </a:solidFill>
              </a:rPr>
              <a:t>Konus</a:t>
            </a:r>
            <a:r>
              <a:rPr lang="en-GB" sz="2000" dirty="0">
                <a:solidFill>
                  <a:srgbClr val="000000"/>
                </a:solidFill>
              </a:rPr>
              <a:t> satellite (</a:t>
            </a:r>
            <a:r>
              <a:rPr lang="en-GB" sz="2000" dirty="0" err="1">
                <a:solidFill>
                  <a:srgbClr val="000000"/>
                </a:solidFill>
              </a:rPr>
              <a:t>Mazets</a:t>
            </a:r>
            <a:r>
              <a:rPr lang="en-GB" sz="2000" dirty="0">
                <a:solidFill>
                  <a:srgbClr val="000000"/>
                </a:solidFill>
              </a:rPr>
              <a:t> et al. 1974);</a:t>
            </a:r>
            <a:r>
              <a:rPr lang="en-GB" i="1" dirty="0">
                <a:solidFill>
                  <a:srgbClr val="3333CC"/>
                </a:solidFill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 dirty="0">
                <a:solidFill>
                  <a:srgbClr val="3333CC"/>
                </a:solidFill>
              </a:rPr>
              <a:t>Cosmological origin: 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 dirty="0">
                <a:solidFill>
                  <a:srgbClr val="3333CC"/>
                </a:solidFill>
              </a:rPr>
              <a:t>     </a:t>
            </a:r>
            <a:r>
              <a:rPr lang="en-GB" sz="2000" dirty="0">
                <a:solidFill>
                  <a:srgbClr val="000000"/>
                </a:solidFill>
              </a:rPr>
              <a:t>   1. </a:t>
            </a:r>
            <a:r>
              <a:rPr lang="en-GB" sz="2000" dirty="0" err="1">
                <a:solidFill>
                  <a:srgbClr val="000000"/>
                </a:solidFill>
              </a:rPr>
              <a:t>Beppo</a:t>
            </a:r>
            <a:r>
              <a:rPr lang="en-GB" sz="2000" dirty="0">
                <a:solidFill>
                  <a:srgbClr val="000000"/>
                </a:solidFill>
              </a:rPr>
              <a:t>-SAX satellite – X-ray afterglows (arc-minute resolution) ,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      optical afterglows – redshift measurements – identification of host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      galaxies (</a:t>
            </a:r>
            <a:r>
              <a:rPr lang="en-GB" sz="2000" dirty="0" err="1">
                <a:solidFill>
                  <a:srgbClr val="000000"/>
                </a:solidFill>
              </a:rPr>
              <a:t>Kulkarni</a:t>
            </a:r>
            <a:r>
              <a:rPr lang="en-GB" sz="2000" dirty="0">
                <a:solidFill>
                  <a:srgbClr val="000000"/>
                </a:solidFill>
              </a:rPr>
              <a:t> et al. 1996, Metzger et al. 1997, </a:t>
            </a:r>
            <a:r>
              <a:rPr lang="en-GB" sz="2000" dirty="0" err="1">
                <a:solidFill>
                  <a:srgbClr val="000000"/>
                </a:solidFill>
              </a:rPr>
              <a:t>etc</a:t>
            </a:r>
            <a:r>
              <a:rPr lang="en-GB" sz="2000" dirty="0">
                <a:solidFill>
                  <a:srgbClr val="000000"/>
                </a:solidFill>
              </a:rPr>
              <a:t>)</a:t>
            </a:r>
            <a:r>
              <a:rPr lang="ar-SA" sz="2000" dirty="0">
                <a:solidFill>
                  <a:srgbClr val="000000"/>
                </a:solidFill>
              </a:rPr>
              <a:t>‏</a:t>
            </a:r>
            <a:endParaRPr lang="en-GB" sz="2000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	 	  2. Compton observatory – isotropic distribution  (</a:t>
            </a:r>
            <a:r>
              <a:rPr lang="en-GB" sz="2000" dirty="0" err="1">
                <a:solidFill>
                  <a:srgbClr val="000000"/>
                </a:solidFill>
              </a:rPr>
              <a:t>Meegan</a:t>
            </a:r>
            <a:r>
              <a:rPr lang="en-GB" sz="2000" dirty="0">
                <a:solidFill>
                  <a:srgbClr val="000000"/>
                </a:solidFill>
              </a:rPr>
              <a:t> et al. 1992);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 dirty="0">
                <a:solidFill>
                  <a:srgbClr val="3333CC"/>
                </a:solidFill>
              </a:rPr>
              <a:t>Supernova </a:t>
            </a:r>
            <a:r>
              <a:rPr lang="en-GB" i="1" dirty="0" smtClean="0">
                <a:solidFill>
                  <a:srgbClr val="3333CC"/>
                </a:solidFill>
              </a:rPr>
              <a:t>association  of </a:t>
            </a:r>
            <a:r>
              <a:rPr lang="en-GB" i="1" dirty="0">
                <a:solidFill>
                  <a:srgbClr val="3333CC"/>
                </a:solidFill>
              </a:rPr>
              <a:t>long duration GRBs: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 dirty="0">
                <a:solidFill>
                  <a:srgbClr val="3333CC"/>
                </a:solidFill>
              </a:rPr>
              <a:t>       </a:t>
            </a:r>
            <a:r>
              <a:rPr lang="en-GB" sz="2000" dirty="0">
                <a:solidFill>
                  <a:srgbClr val="000000"/>
                </a:solidFill>
              </a:rPr>
              <a:t>1. Association with star-forming  galaxies/regions of galaxies;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     2. </a:t>
            </a:r>
            <a:r>
              <a:rPr lang="en-GB" sz="2000" dirty="0" smtClean="0">
                <a:solidFill>
                  <a:srgbClr val="000000"/>
                </a:solidFill>
              </a:rPr>
              <a:t> A </a:t>
            </a:r>
            <a:r>
              <a:rPr lang="en-GB" sz="2000" dirty="0">
                <a:solidFill>
                  <a:srgbClr val="000000"/>
                </a:solidFill>
              </a:rPr>
              <a:t>f</a:t>
            </a:r>
            <a:r>
              <a:rPr lang="en-GB" sz="2000" dirty="0" smtClean="0">
                <a:solidFill>
                  <a:srgbClr val="000000"/>
                </a:solidFill>
              </a:rPr>
              <a:t>ew </a:t>
            </a:r>
            <a:r>
              <a:rPr lang="en-GB" sz="2000" dirty="0">
                <a:solidFill>
                  <a:srgbClr val="000000"/>
                </a:solidFill>
              </a:rPr>
              <a:t>solid identifications with supernovae, SN 1998bw, SN 2003dh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          and others...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     3. SN </a:t>
            </a:r>
            <a:r>
              <a:rPr lang="en-GB" sz="2000" dirty="0" smtClean="0">
                <a:solidFill>
                  <a:srgbClr val="000000"/>
                </a:solidFill>
              </a:rPr>
              <a:t>humps </a:t>
            </a:r>
            <a:r>
              <a:rPr lang="en-GB" sz="2000" dirty="0">
                <a:solidFill>
                  <a:srgbClr val="000000"/>
                </a:solidFill>
              </a:rPr>
              <a:t>in light curves of optical afterglows.  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     4. High-velocity supernovae ( 30,000km/s) or </a:t>
            </a:r>
            <a:r>
              <a:rPr lang="en-GB" sz="2000" dirty="0" err="1">
                <a:solidFill>
                  <a:srgbClr val="000000"/>
                </a:solidFill>
              </a:rPr>
              <a:t>hypernovae</a:t>
            </a:r>
            <a:r>
              <a:rPr lang="en-GB" sz="2000" dirty="0">
                <a:solidFill>
                  <a:srgbClr val="000000"/>
                </a:solidFill>
              </a:rPr>
              <a:t> (10</a:t>
            </a:r>
            <a:r>
              <a:rPr lang="en-GB" sz="2000" baseline="30000" dirty="0">
                <a:solidFill>
                  <a:srgbClr val="000000"/>
                </a:solidFill>
              </a:rPr>
              <a:t>52</a:t>
            </a:r>
            <a:r>
              <a:rPr lang="en-GB" sz="2000" dirty="0">
                <a:solidFill>
                  <a:srgbClr val="000000"/>
                </a:solidFill>
              </a:rPr>
              <a:t>erg).</a:t>
            </a:r>
          </a:p>
        </p:txBody>
      </p:sp>
      <p:sp>
        <p:nvSpPr>
          <p:cNvPr id="16391" name="Нижний колонтитул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E09F01F-0479-41D6-B53D-DB714EFB2FB6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012313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515938" y="2057400"/>
            <a:ext cx="5695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</a:t>
            </a:r>
            <a:r>
              <a:rPr lang="en-GB" i="1">
                <a:solidFill>
                  <a:srgbClr val="3333CC"/>
                </a:solidFill>
              </a:rPr>
              <a:t>Bimodal distribution (two types of GRBs?): </a:t>
            </a:r>
            <a:r>
              <a:rPr lang="en-GB" sz="20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67000"/>
            <a:ext cx="45720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479425" y="457200"/>
            <a:ext cx="53943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</a:t>
            </a:r>
            <a:r>
              <a:rPr lang="en-GB" i="1">
                <a:solidFill>
                  <a:srgbClr val="3333CC"/>
                </a:solidFill>
              </a:rPr>
              <a:t>Spectral properties: </a:t>
            </a:r>
            <a:r>
              <a:rPr lang="en-GB" sz="2000">
                <a:solidFill>
                  <a:srgbClr val="000000"/>
                </a:solidFill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    Non-thermal spectrum  from 0.1MeV to  GeV:  </a:t>
            </a:r>
          </a:p>
        </p:txBody>
      </p:sp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68425"/>
            <a:ext cx="2286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6937375" y="2667000"/>
            <a:ext cx="1549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long duration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GRBs</a:t>
            </a:r>
          </a:p>
        </p:txBody>
      </p:sp>
      <p:sp>
        <p:nvSpPr>
          <p:cNvPr id="17416" name="Text Box 6"/>
          <p:cNvSpPr txBox="1">
            <a:spLocks noChangeArrowheads="1"/>
          </p:cNvSpPr>
          <p:nvPr/>
        </p:nvSpPr>
        <p:spPr bwMode="auto">
          <a:xfrm>
            <a:off x="438150" y="4129088"/>
            <a:ext cx="1604963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short duration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GRBs</a:t>
            </a:r>
          </a:p>
        </p:txBody>
      </p:sp>
      <p:sp>
        <p:nvSpPr>
          <p:cNvPr id="17417" name="Line 7"/>
          <p:cNvSpPr>
            <a:spLocks noChangeShapeType="1"/>
          </p:cNvSpPr>
          <p:nvPr/>
        </p:nvSpPr>
        <p:spPr bwMode="auto">
          <a:xfrm>
            <a:off x="1828800" y="4648200"/>
            <a:ext cx="2362200" cy="38100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18" name="Line 8"/>
          <p:cNvSpPr>
            <a:spLocks noChangeShapeType="1"/>
          </p:cNvSpPr>
          <p:nvPr/>
        </p:nvSpPr>
        <p:spPr bwMode="auto">
          <a:xfrm flipH="1">
            <a:off x="5486400" y="3370263"/>
            <a:ext cx="1377950" cy="45720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19" name="Text Box 5"/>
          <p:cNvSpPr txBox="1">
            <a:spLocks noChangeArrowheads="1"/>
          </p:cNvSpPr>
          <p:nvPr/>
        </p:nvSpPr>
        <p:spPr bwMode="auto">
          <a:xfrm>
            <a:off x="7064375" y="5953125"/>
            <a:ext cx="17272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very long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duration GRBs</a:t>
            </a:r>
          </a:p>
        </p:txBody>
      </p:sp>
      <p:sp>
        <p:nvSpPr>
          <p:cNvPr id="17420" name="Line 8"/>
          <p:cNvSpPr>
            <a:spLocks noChangeShapeType="1"/>
          </p:cNvSpPr>
          <p:nvPr/>
        </p:nvSpPr>
        <p:spPr bwMode="auto">
          <a:xfrm flipH="1" flipV="1">
            <a:off x="5940425" y="5289550"/>
            <a:ext cx="1123950" cy="1068388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23" name="Нижний колонтитул 1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6" name="Дата 1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0690763-366A-4A92-B0B5-901190D9C11E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21641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515938" y="533400"/>
            <a:ext cx="1671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</a:t>
            </a:r>
            <a:r>
              <a:rPr lang="en-GB" i="1">
                <a:solidFill>
                  <a:srgbClr val="3333CC"/>
                </a:solidFill>
              </a:rPr>
              <a:t>Variability: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7" t="4079" r="5014" b="6123"/>
          <a:stretch>
            <a:fillRect/>
          </a:stretch>
        </p:blipFill>
        <p:spPr bwMode="auto">
          <a:xfrm>
            <a:off x="4724400" y="838200"/>
            <a:ext cx="31353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754063" y="1309688"/>
            <a:ext cx="3808412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smooth fast rise + decay;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several peaks;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numerous peaks with substructure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 down to milliseconds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466725" y="2819400"/>
            <a:ext cx="19065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</a:t>
            </a:r>
            <a:r>
              <a:rPr lang="en-GB" i="1">
                <a:solidFill>
                  <a:srgbClr val="3333CC"/>
                </a:solidFill>
              </a:rPr>
              <a:t>Total power: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>
                <a:solidFill>
                  <a:srgbClr val="3333CC"/>
                </a:solidFill>
              </a:rPr>
              <a:t>      </a:t>
            </a:r>
          </a:p>
        </p:txBody>
      </p:sp>
      <p:pic>
        <p:nvPicPr>
          <p:cNvPr id="1843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52825"/>
            <a:ext cx="31242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40" name="Text Box 6"/>
          <p:cNvSpPr txBox="1">
            <a:spLocks noChangeArrowheads="1"/>
          </p:cNvSpPr>
          <p:nvPr/>
        </p:nvSpPr>
        <p:spPr bwMode="auto">
          <a:xfrm>
            <a:off x="4568825" y="4114800"/>
            <a:ext cx="210185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u="sng">
                <a:solidFill>
                  <a:srgbClr val="000000"/>
                </a:solidFill>
              </a:rPr>
              <a:t>assumption of 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u="sng">
                <a:solidFill>
                  <a:srgbClr val="000000"/>
                </a:solidFill>
              </a:rPr>
              <a:t>isotropic emission </a:t>
            </a:r>
          </a:p>
        </p:txBody>
      </p:sp>
      <p:sp>
        <p:nvSpPr>
          <p:cNvPr id="18441" name="Line 7"/>
          <p:cNvSpPr>
            <a:spLocks noChangeShapeType="1"/>
          </p:cNvSpPr>
          <p:nvPr/>
        </p:nvSpPr>
        <p:spPr bwMode="auto">
          <a:xfrm flipH="1" flipV="1">
            <a:off x="3654425" y="3883025"/>
            <a:ext cx="920750" cy="3873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442" name="Text Box 8"/>
          <p:cNvSpPr txBox="1">
            <a:spLocks noChangeArrowheads="1"/>
          </p:cNvSpPr>
          <p:nvPr/>
        </p:nvSpPr>
        <p:spPr bwMode="auto">
          <a:xfrm>
            <a:off x="455613" y="4648200"/>
            <a:ext cx="32718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</a:t>
            </a:r>
            <a:r>
              <a:rPr lang="en-GB" i="1">
                <a:solidFill>
                  <a:srgbClr val="3333CC"/>
                </a:solidFill>
              </a:rPr>
              <a:t>Inferred high speed:       </a:t>
            </a:r>
          </a:p>
        </p:txBody>
      </p:sp>
      <p:sp>
        <p:nvSpPr>
          <p:cNvPr id="18443" name="Text Box 9"/>
          <p:cNvSpPr txBox="1">
            <a:spLocks noChangeArrowheads="1"/>
          </p:cNvSpPr>
          <p:nvPr/>
        </p:nvSpPr>
        <p:spPr bwMode="auto">
          <a:xfrm>
            <a:off x="1033463" y="5272088"/>
            <a:ext cx="6592887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Too high opacity to                        unless Lorentz factor &gt; 100 </a:t>
            </a:r>
          </a:p>
        </p:txBody>
      </p:sp>
      <p:pic>
        <p:nvPicPr>
          <p:cNvPr id="1844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299075"/>
            <a:ext cx="1219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47" name="Нижний колонтитул 1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6" name="Дата 1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09A2062-E028-4A40-A541-19A035B1EE3E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522465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Oval 1"/>
          <p:cNvSpPr>
            <a:spLocks noChangeArrowheads="1"/>
          </p:cNvSpPr>
          <p:nvPr/>
        </p:nvSpPr>
        <p:spPr bwMode="auto">
          <a:xfrm>
            <a:off x="4724400" y="3657600"/>
            <a:ext cx="3810000" cy="838200"/>
          </a:xfrm>
          <a:prstGeom prst="ellipse">
            <a:avLst/>
          </a:prstGeom>
          <a:solidFill>
            <a:srgbClr val="FF7C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531813" y="762000"/>
            <a:ext cx="7255617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 dirty="0" smtClean="0">
                <a:solidFill>
                  <a:srgbClr val="3333CC"/>
                </a:solidFill>
              </a:rPr>
              <a:t>Merge </a:t>
            </a:r>
            <a:r>
              <a:rPr lang="en-GB" i="1" dirty="0">
                <a:solidFill>
                  <a:srgbClr val="3333CC"/>
                </a:solidFill>
              </a:rPr>
              <a:t>of compact stars – origin of short duration GRBs?</a:t>
            </a: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820738" y="2413000"/>
            <a:ext cx="2987675" cy="10080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Neutron star + Neutron star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Neutron star + Black hole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White dwarf + Black hole</a:t>
            </a:r>
          </a:p>
        </p:txBody>
      </p:sp>
      <p:sp>
        <p:nvSpPr>
          <p:cNvPr id="22534" name="Text Box 4"/>
          <p:cNvSpPr txBox="1">
            <a:spLocks noChangeArrowheads="1"/>
          </p:cNvSpPr>
          <p:nvPr/>
        </p:nvSpPr>
        <p:spPr bwMode="auto">
          <a:xfrm>
            <a:off x="5178425" y="2641600"/>
            <a:ext cx="2897188" cy="3984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Black hole + compact disk</a:t>
            </a:r>
          </a:p>
        </p:txBody>
      </p:sp>
      <p:sp>
        <p:nvSpPr>
          <p:cNvPr id="22535" name="Text Box 5"/>
          <p:cNvSpPr txBox="1">
            <a:spLocks noChangeArrowheads="1"/>
          </p:cNvSpPr>
          <p:nvPr/>
        </p:nvSpPr>
        <p:spPr bwMode="auto">
          <a:xfrm>
            <a:off x="5940425" y="1295400"/>
            <a:ext cx="22256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Paczynsky (1986);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Goodman (1986);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Eichler et al.(1989);</a:t>
            </a:r>
          </a:p>
        </p:txBody>
      </p:sp>
      <p:sp>
        <p:nvSpPr>
          <p:cNvPr id="22536" name="Oval 6"/>
          <p:cNvSpPr>
            <a:spLocks noChangeArrowheads="1"/>
          </p:cNvSpPr>
          <p:nvPr/>
        </p:nvSpPr>
        <p:spPr bwMode="auto">
          <a:xfrm>
            <a:off x="1524000" y="3657600"/>
            <a:ext cx="990600" cy="685800"/>
          </a:xfrm>
          <a:prstGeom prst="ellipse">
            <a:avLst/>
          </a:prstGeom>
          <a:solidFill>
            <a:srgbClr val="CC660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2537" name="Oval 7"/>
          <p:cNvSpPr>
            <a:spLocks noChangeArrowheads="1"/>
          </p:cNvSpPr>
          <p:nvPr/>
        </p:nvSpPr>
        <p:spPr bwMode="auto">
          <a:xfrm>
            <a:off x="2667000" y="3810000"/>
            <a:ext cx="381000" cy="3810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2538" name="Oval 8"/>
          <p:cNvSpPr>
            <a:spLocks noChangeArrowheads="1"/>
          </p:cNvSpPr>
          <p:nvPr/>
        </p:nvSpPr>
        <p:spPr bwMode="auto">
          <a:xfrm>
            <a:off x="6019800" y="3886200"/>
            <a:ext cx="1143000" cy="3810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2539" name="Oval 9"/>
          <p:cNvSpPr>
            <a:spLocks noChangeArrowheads="1"/>
          </p:cNvSpPr>
          <p:nvPr/>
        </p:nvSpPr>
        <p:spPr bwMode="auto">
          <a:xfrm>
            <a:off x="6400800" y="3810000"/>
            <a:ext cx="457200" cy="457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2540" name="Line 10"/>
          <p:cNvSpPr>
            <a:spLocks noChangeShapeType="1"/>
          </p:cNvSpPr>
          <p:nvPr/>
        </p:nvSpPr>
        <p:spPr bwMode="auto">
          <a:xfrm>
            <a:off x="4038600" y="2895600"/>
            <a:ext cx="914400" cy="1588"/>
          </a:xfrm>
          <a:prstGeom prst="line">
            <a:avLst/>
          </a:prstGeom>
          <a:noFill/>
          <a:ln w="381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254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32363"/>
            <a:ext cx="208915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4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0"/>
            <a:ext cx="2011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4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56288"/>
            <a:ext cx="289242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44" name="Text Box 14"/>
          <p:cNvSpPr txBox="1">
            <a:spLocks noChangeArrowheads="1"/>
          </p:cNvSpPr>
          <p:nvPr/>
        </p:nvSpPr>
        <p:spPr bwMode="auto">
          <a:xfrm>
            <a:off x="4395788" y="4814888"/>
            <a:ext cx="29384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Burst duration:  0.1s – 1.0s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Released binding energy:</a:t>
            </a:r>
          </a:p>
        </p:txBody>
      </p:sp>
      <p:sp>
        <p:nvSpPr>
          <p:cNvPr id="22545" name="Line 15"/>
          <p:cNvSpPr>
            <a:spLocks noChangeShapeType="1"/>
          </p:cNvSpPr>
          <p:nvPr/>
        </p:nvSpPr>
        <p:spPr bwMode="auto">
          <a:xfrm>
            <a:off x="3200400" y="4953000"/>
            <a:ext cx="1588" cy="76200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46" name="Line 16"/>
          <p:cNvSpPr>
            <a:spLocks noChangeShapeType="1"/>
          </p:cNvSpPr>
          <p:nvPr/>
        </p:nvSpPr>
        <p:spPr bwMode="auto">
          <a:xfrm>
            <a:off x="3200400" y="5334000"/>
            <a:ext cx="838200" cy="1588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47" name="Line 17"/>
          <p:cNvSpPr>
            <a:spLocks noChangeShapeType="1"/>
          </p:cNvSpPr>
          <p:nvPr/>
        </p:nvSpPr>
        <p:spPr bwMode="auto">
          <a:xfrm>
            <a:off x="4267200" y="4953000"/>
            <a:ext cx="1588" cy="114300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50" name="Нижний колонтитул 2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23" name="Дата 2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D0BBB4C-33A8-4307-A646-60F64F7C452F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798381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Oval 1"/>
          <p:cNvSpPr>
            <a:spLocks noChangeArrowheads="1"/>
          </p:cNvSpPr>
          <p:nvPr/>
        </p:nvSpPr>
        <p:spPr bwMode="auto">
          <a:xfrm>
            <a:off x="1752600" y="2286000"/>
            <a:ext cx="990600" cy="1676400"/>
          </a:xfrm>
          <a:prstGeom prst="ellipse">
            <a:avLst/>
          </a:prstGeom>
          <a:solidFill>
            <a:srgbClr val="FFFF0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608013" y="685800"/>
            <a:ext cx="527911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i="1" dirty="0" smtClean="0">
                <a:solidFill>
                  <a:srgbClr val="3333CC"/>
                </a:solidFill>
              </a:rPr>
              <a:t>Mechanisms </a:t>
            </a:r>
            <a:r>
              <a:rPr lang="en-GB" i="1" dirty="0">
                <a:solidFill>
                  <a:srgbClr val="3333CC"/>
                </a:solidFill>
              </a:rPr>
              <a:t>for tapping  the disk energy</a:t>
            </a:r>
          </a:p>
        </p:txBody>
      </p:sp>
      <p:sp>
        <p:nvSpPr>
          <p:cNvPr id="24581" name="Oval 3"/>
          <p:cNvSpPr>
            <a:spLocks noChangeArrowheads="1"/>
          </p:cNvSpPr>
          <p:nvPr/>
        </p:nvSpPr>
        <p:spPr bwMode="auto">
          <a:xfrm>
            <a:off x="4800600" y="4038600"/>
            <a:ext cx="3810000" cy="838200"/>
          </a:xfrm>
          <a:prstGeom prst="ellipse">
            <a:avLst/>
          </a:prstGeom>
          <a:solidFill>
            <a:srgbClr val="FF7C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4582" name="Oval 4"/>
          <p:cNvSpPr>
            <a:spLocks noChangeArrowheads="1"/>
          </p:cNvSpPr>
          <p:nvPr/>
        </p:nvSpPr>
        <p:spPr bwMode="auto">
          <a:xfrm>
            <a:off x="6096000" y="4267200"/>
            <a:ext cx="1143000" cy="3810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4583" name="Oval 5"/>
          <p:cNvSpPr>
            <a:spLocks noChangeArrowheads="1"/>
          </p:cNvSpPr>
          <p:nvPr/>
        </p:nvSpPr>
        <p:spPr bwMode="auto">
          <a:xfrm>
            <a:off x="6477000" y="4191000"/>
            <a:ext cx="457200" cy="457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4584" name="Oval 6"/>
          <p:cNvSpPr>
            <a:spLocks noChangeArrowheads="1"/>
          </p:cNvSpPr>
          <p:nvPr/>
        </p:nvSpPr>
        <p:spPr bwMode="auto">
          <a:xfrm>
            <a:off x="381000" y="4038600"/>
            <a:ext cx="3810000" cy="838200"/>
          </a:xfrm>
          <a:prstGeom prst="ellipse">
            <a:avLst/>
          </a:prstGeom>
          <a:solidFill>
            <a:srgbClr val="FF7C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4585" name="Oval 7"/>
          <p:cNvSpPr>
            <a:spLocks noChangeArrowheads="1"/>
          </p:cNvSpPr>
          <p:nvPr/>
        </p:nvSpPr>
        <p:spPr bwMode="auto">
          <a:xfrm>
            <a:off x="1676400" y="4267200"/>
            <a:ext cx="1143000" cy="3810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4586" name="Oval 8"/>
          <p:cNvSpPr>
            <a:spLocks noChangeArrowheads="1"/>
          </p:cNvSpPr>
          <p:nvPr/>
        </p:nvSpPr>
        <p:spPr bwMode="auto">
          <a:xfrm>
            <a:off x="2057400" y="4191000"/>
            <a:ext cx="457200" cy="457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4587" name="Line 9"/>
          <p:cNvSpPr>
            <a:spLocks noChangeShapeType="1"/>
          </p:cNvSpPr>
          <p:nvPr/>
        </p:nvSpPr>
        <p:spPr bwMode="auto">
          <a:xfrm flipV="1">
            <a:off x="1524000" y="3578225"/>
            <a:ext cx="685800" cy="8445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8" name="Line 10"/>
          <p:cNvSpPr>
            <a:spLocks noChangeShapeType="1"/>
          </p:cNvSpPr>
          <p:nvPr/>
        </p:nvSpPr>
        <p:spPr bwMode="auto">
          <a:xfrm flipH="1" flipV="1">
            <a:off x="2282825" y="3578225"/>
            <a:ext cx="768350" cy="8445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458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00400"/>
            <a:ext cx="609600" cy="1968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9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0"/>
            <a:ext cx="152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9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733800"/>
            <a:ext cx="1524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92" name="Freeform 14"/>
          <p:cNvSpPr>
            <a:spLocks/>
          </p:cNvSpPr>
          <p:nvPr/>
        </p:nvSpPr>
        <p:spPr bwMode="auto">
          <a:xfrm>
            <a:off x="5638800" y="2209800"/>
            <a:ext cx="457200" cy="2209800"/>
          </a:xfrm>
          <a:custGeom>
            <a:avLst/>
            <a:gdLst>
              <a:gd name="T0" fmla="*/ 2147483647 w 288"/>
              <a:gd name="T1" fmla="*/ 2147483647 h 1392"/>
              <a:gd name="T2" fmla="*/ 2147483647 w 288"/>
              <a:gd name="T3" fmla="*/ 2147483647 h 1392"/>
              <a:gd name="T4" fmla="*/ 0 w 288"/>
              <a:gd name="T5" fmla="*/ 0 h 1392"/>
              <a:gd name="T6" fmla="*/ 0 60000 65536"/>
              <a:gd name="T7" fmla="*/ 0 60000 65536"/>
              <a:gd name="T8" fmla="*/ 0 60000 65536"/>
              <a:gd name="T9" fmla="*/ 0 w 288"/>
              <a:gd name="T10" fmla="*/ 0 h 1392"/>
              <a:gd name="T11" fmla="*/ 288 w 288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392">
                <a:moveTo>
                  <a:pt x="288" y="1392"/>
                </a:moveTo>
                <a:cubicBezTo>
                  <a:pt x="192" y="1196"/>
                  <a:pt x="96" y="1000"/>
                  <a:pt x="48" y="768"/>
                </a:cubicBezTo>
                <a:cubicBezTo>
                  <a:pt x="0" y="536"/>
                  <a:pt x="0" y="268"/>
                  <a:pt x="0" y="0"/>
                </a:cubicBez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93" name="Freeform 15"/>
          <p:cNvSpPr>
            <a:spLocks/>
          </p:cNvSpPr>
          <p:nvPr/>
        </p:nvSpPr>
        <p:spPr bwMode="auto">
          <a:xfrm>
            <a:off x="5257800" y="2209800"/>
            <a:ext cx="457200" cy="2209800"/>
          </a:xfrm>
          <a:custGeom>
            <a:avLst/>
            <a:gdLst>
              <a:gd name="T0" fmla="*/ 2147483647 w 288"/>
              <a:gd name="T1" fmla="*/ 2147483647 h 1392"/>
              <a:gd name="T2" fmla="*/ 2147483647 w 288"/>
              <a:gd name="T3" fmla="*/ 2147483647 h 1392"/>
              <a:gd name="T4" fmla="*/ 0 w 288"/>
              <a:gd name="T5" fmla="*/ 0 h 1392"/>
              <a:gd name="T6" fmla="*/ 0 60000 65536"/>
              <a:gd name="T7" fmla="*/ 0 60000 65536"/>
              <a:gd name="T8" fmla="*/ 0 60000 65536"/>
              <a:gd name="T9" fmla="*/ 0 w 288"/>
              <a:gd name="T10" fmla="*/ 0 h 1392"/>
              <a:gd name="T11" fmla="*/ 288 w 288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392">
                <a:moveTo>
                  <a:pt x="288" y="1392"/>
                </a:moveTo>
                <a:cubicBezTo>
                  <a:pt x="192" y="1196"/>
                  <a:pt x="96" y="1000"/>
                  <a:pt x="48" y="768"/>
                </a:cubicBezTo>
                <a:cubicBezTo>
                  <a:pt x="0" y="536"/>
                  <a:pt x="0" y="268"/>
                  <a:pt x="0" y="0"/>
                </a:cubicBez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94" name="Freeform 16"/>
          <p:cNvSpPr>
            <a:spLocks/>
          </p:cNvSpPr>
          <p:nvPr/>
        </p:nvSpPr>
        <p:spPr bwMode="auto">
          <a:xfrm>
            <a:off x="4876800" y="2209800"/>
            <a:ext cx="457200" cy="2209800"/>
          </a:xfrm>
          <a:custGeom>
            <a:avLst/>
            <a:gdLst>
              <a:gd name="T0" fmla="*/ 2147483647 w 288"/>
              <a:gd name="T1" fmla="*/ 2147483647 h 1392"/>
              <a:gd name="T2" fmla="*/ 2147483647 w 288"/>
              <a:gd name="T3" fmla="*/ 2147483647 h 1392"/>
              <a:gd name="T4" fmla="*/ 0 w 288"/>
              <a:gd name="T5" fmla="*/ 0 h 1392"/>
              <a:gd name="T6" fmla="*/ 0 60000 65536"/>
              <a:gd name="T7" fmla="*/ 0 60000 65536"/>
              <a:gd name="T8" fmla="*/ 0 60000 65536"/>
              <a:gd name="T9" fmla="*/ 0 w 288"/>
              <a:gd name="T10" fmla="*/ 0 h 1392"/>
              <a:gd name="T11" fmla="*/ 288 w 288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392">
                <a:moveTo>
                  <a:pt x="288" y="1392"/>
                </a:moveTo>
                <a:cubicBezTo>
                  <a:pt x="192" y="1196"/>
                  <a:pt x="96" y="1000"/>
                  <a:pt x="48" y="768"/>
                </a:cubicBezTo>
                <a:cubicBezTo>
                  <a:pt x="0" y="536"/>
                  <a:pt x="0" y="268"/>
                  <a:pt x="0" y="0"/>
                </a:cubicBez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95" name="Freeform 17"/>
          <p:cNvSpPr>
            <a:spLocks/>
          </p:cNvSpPr>
          <p:nvPr/>
        </p:nvSpPr>
        <p:spPr bwMode="auto">
          <a:xfrm flipH="1">
            <a:off x="7239000" y="2286000"/>
            <a:ext cx="533400" cy="2209800"/>
          </a:xfrm>
          <a:custGeom>
            <a:avLst/>
            <a:gdLst>
              <a:gd name="T0" fmla="*/ 2147483647 w 288"/>
              <a:gd name="T1" fmla="*/ 2147483647 h 1392"/>
              <a:gd name="T2" fmla="*/ 2147483647 w 288"/>
              <a:gd name="T3" fmla="*/ 2147483647 h 1392"/>
              <a:gd name="T4" fmla="*/ 0 w 288"/>
              <a:gd name="T5" fmla="*/ 0 h 1392"/>
              <a:gd name="T6" fmla="*/ 0 60000 65536"/>
              <a:gd name="T7" fmla="*/ 0 60000 65536"/>
              <a:gd name="T8" fmla="*/ 0 60000 65536"/>
              <a:gd name="T9" fmla="*/ 0 w 288"/>
              <a:gd name="T10" fmla="*/ 0 h 1392"/>
              <a:gd name="T11" fmla="*/ 288 w 288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392">
                <a:moveTo>
                  <a:pt x="288" y="1392"/>
                </a:moveTo>
                <a:cubicBezTo>
                  <a:pt x="192" y="1196"/>
                  <a:pt x="96" y="1000"/>
                  <a:pt x="48" y="768"/>
                </a:cubicBezTo>
                <a:cubicBezTo>
                  <a:pt x="0" y="536"/>
                  <a:pt x="0" y="268"/>
                  <a:pt x="0" y="0"/>
                </a:cubicBez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96" name="Freeform 18"/>
          <p:cNvSpPr>
            <a:spLocks/>
          </p:cNvSpPr>
          <p:nvPr/>
        </p:nvSpPr>
        <p:spPr bwMode="auto">
          <a:xfrm flipH="1">
            <a:off x="7696200" y="2286000"/>
            <a:ext cx="533400" cy="2209800"/>
          </a:xfrm>
          <a:custGeom>
            <a:avLst/>
            <a:gdLst>
              <a:gd name="T0" fmla="*/ 2147483647 w 288"/>
              <a:gd name="T1" fmla="*/ 2147483647 h 1392"/>
              <a:gd name="T2" fmla="*/ 2147483647 w 288"/>
              <a:gd name="T3" fmla="*/ 2147483647 h 1392"/>
              <a:gd name="T4" fmla="*/ 0 w 288"/>
              <a:gd name="T5" fmla="*/ 0 h 1392"/>
              <a:gd name="T6" fmla="*/ 0 60000 65536"/>
              <a:gd name="T7" fmla="*/ 0 60000 65536"/>
              <a:gd name="T8" fmla="*/ 0 60000 65536"/>
              <a:gd name="T9" fmla="*/ 0 w 288"/>
              <a:gd name="T10" fmla="*/ 0 h 1392"/>
              <a:gd name="T11" fmla="*/ 288 w 288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392">
                <a:moveTo>
                  <a:pt x="288" y="1392"/>
                </a:moveTo>
                <a:cubicBezTo>
                  <a:pt x="192" y="1196"/>
                  <a:pt x="96" y="1000"/>
                  <a:pt x="48" y="768"/>
                </a:cubicBezTo>
                <a:cubicBezTo>
                  <a:pt x="0" y="536"/>
                  <a:pt x="0" y="268"/>
                  <a:pt x="0" y="0"/>
                </a:cubicBez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97" name="Freeform 19"/>
          <p:cNvSpPr>
            <a:spLocks/>
          </p:cNvSpPr>
          <p:nvPr/>
        </p:nvSpPr>
        <p:spPr bwMode="auto">
          <a:xfrm flipH="1">
            <a:off x="8153400" y="2286000"/>
            <a:ext cx="533400" cy="2209800"/>
          </a:xfrm>
          <a:custGeom>
            <a:avLst/>
            <a:gdLst>
              <a:gd name="T0" fmla="*/ 2147483647 w 288"/>
              <a:gd name="T1" fmla="*/ 2147483647 h 1392"/>
              <a:gd name="T2" fmla="*/ 2147483647 w 288"/>
              <a:gd name="T3" fmla="*/ 2147483647 h 1392"/>
              <a:gd name="T4" fmla="*/ 0 w 288"/>
              <a:gd name="T5" fmla="*/ 0 h 1392"/>
              <a:gd name="T6" fmla="*/ 0 60000 65536"/>
              <a:gd name="T7" fmla="*/ 0 60000 65536"/>
              <a:gd name="T8" fmla="*/ 0 60000 65536"/>
              <a:gd name="T9" fmla="*/ 0 w 288"/>
              <a:gd name="T10" fmla="*/ 0 h 1392"/>
              <a:gd name="T11" fmla="*/ 288 w 288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392">
                <a:moveTo>
                  <a:pt x="288" y="1392"/>
                </a:moveTo>
                <a:cubicBezTo>
                  <a:pt x="192" y="1196"/>
                  <a:pt x="96" y="1000"/>
                  <a:pt x="48" y="768"/>
                </a:cubicBezTo>
                <a:cubicBezTo>
                  <a:pt x="0" y="536"/>
                  <a:pt x="0" y="268"/>
                  <a:pt x="0" y="0"/>
                </a:cubicBez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98" name="Freeform 20"/>
          <p:cNvSpPr>
            <a:spLocks/>
          </p:cNvSpPr>
          <p:nvPr/>
        </p:nvSpPr>
        <p:spPr bwMode="auto">
          <a:xfrm>
            <a:off x="6096000" y="2209800"/>
            <a:ext cx="304800" cy="1981200"/>
          </a:xfrm>
          <a:custGeom>
            <a:avLst/>
            <a:gdLst>
              <a:gd name="T0" fmla="*/ 2147483647 w 288"/>
              <a:gd name="T1" fmla="*/ 2147483647 h 1392"/>
              <a:gd name="T2" fmla="*/ 2147483647 w 288"/>
              <a:gd name="T3" fmla="*/ 2147483647 h 1392"/>
              <a:gd name="T4" fmla="*/ 0 w 288"/>
              <a:gd name="T5" fmla="*/ 0 h 1392"/>
              <a:gd name="T6" fmla="*/ 0 60000 65536"/>
              <a:gd name="T7" fmla="*/ 0 60000 65536"/>
              <a:gd name="T8" fmla="*/ 0 60000 65536"/>
              <a:gd name="T9" fmla="*/ 0 w 288"/>
              <a:gd name="T10" fmla="*/ 0 h 1392"/>
              <a:gd name="T11" fmla="*/ 288 w 288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392">
                <a:moveTo>
                  <a:pt x="288" y="1392"/>
                </a:moveTo>
                <a:cubicBezTo>
                  <a:pt x="192" y="1196"/>
                  <a:pt x="96" y="1000"/>
                  <a:pt x="48" y="768"/>
                </a:cubicBezTo>
                <a:cubicBezTo>
                  <a:pt x="0" y="536"/>
                  <a:pt x="0" y="268"/>
                  <a:pt x="0" y="0"/>
                </a:cubicBez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99" name="Freeform 21"/>
          <p:cNvSpPr>
            <a:spLocks/>
          </p:cNvSpPr>
          <p:nvPr/>
        </p:nvSpPr>
        <p:spPr bwMode="auto">
          <a:xfrm flipH="1">
            <a:off x="7008813" y="2286000"/>
            <a:ext cx="228600" cy="1981200"/>
          </a:xfrm>
          <a:custGeom>
            <a:avLst/>
            <a:gdLst>
              <a:gd name="T0" fmla="*/ 2147483647 w 288"/>
              <a:gd name="T1" fmla="*/ 2147483647 h 1392"/>
              <a:gd name="T2" fmla="*/ 2147483647 w 288"/>
              <a:gd name="T3" fmla="*/ 2147483647 h 1392"/>
              <a:gd name="T4" fmla="*/ 0 w 288"/>
              <a:gd name="T5" fmla="*/ 0 h 1392"/>
              <a:gd name="T6" fmla="*/ 0 60000 65536"/>
              <a:gd name="T7" fmla="*/ 0 60000 65536"/>
              <a:gd name="T8" fmla="*/ 0 60000 65536"/>
              <a:gd name="T9" fmla="*/ 0 w 288"/>
              <a:gd name="T10" fmla="*/ 0 h 1392"/>
              <a:gd name="T11" fmla="*/ 288 w 288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392">
                <a:moveTo>
                  <a:pt x="288" y="1392"/>
                </a:moveTo>
                <a:cubicBezTo>
                  <a:pt x="192" y="1196"/>
                  <a:pt x="96" y="1000"/>
                  <a:pt x="48" y="768"/>
                </a:cubicBezTo>
                <a:cubicBezTo>
                  <a:pt x="0" y="536"/>
                  <a:pt x="0" y="268"/>
                  <a:pt x="0" y="0"/>
                </a:cubicBez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600" name="Text Box 22"/>
          <p:cNvSpPr txBox="1">
            <a:spLocks noChangeArrowheads="1"/>
          </p:cNvSpPr>
          <p:nvPr/>
        </p:nvSpPr>
        <p:spPr bwMode="auto">
          <a:xfrm>
            <a:off x="7240588" y="3473450"/>
            <a:ext cx="3159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24601" name="Text Box 23"/>
          <p:cNvSpPr txBox="1">
            <a:spLocks noChangeArrowheads="1"/>
          </p:cNvSpPr>
          <p:nvPr/>
        </p:nvSpPr>
        <p:spPr bwMode="auto">
          <a:xfrm>
            <a:off x="5784850" y="3473450"/>
            <a:ext cx="311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24602" name="Text Box 24"/>
          <p:cNvSpPr txBox="1">
            <a:spLocks noChangeArrowheads="1"/>
          </p:cNvSpPr>
          <p:nvPr/>
        </p:nvSpPr>
        <p:spPr bwMode="auto">
          <a:xfrm>
            <a:off x="1260475" y="1660525"/>
            <a:ext cx="742632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Neutrino heating                                         Magnetic braking                                                    </a:t>
            </a:r>
          </a:p>
        </p:txBody>
      </p:sp>
      <p:sp>
        <p:nvSpPr>
          <p:cNvPr id="24603" name="Text Box 25"/>
          <p:cNvSpPr txBox="1">
            <a:spLocks noChangeArrowheads="1"/>
          </p:cNvSpPr>
          <p:nvPr/>
        </p:nvSpPr>
        <p:spPr bwMode="auto">
          <a:xfrm>
            <a:off x="1752600" y="2528888"/>
            <a:ext cx="9144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fireball</a:t>
            </a:r>
          </a:p>
        </p:txBody>
      </p:sp>
      <p:sp>
        <p:nvSpPr>
          <p:cNvPr id="24604" name="Text Box 26"/>
          <p:cNvSpPr txBox="1">
            <a:spLocks noChangeArrowheads="1"/>
          </p:cNvSpPr>
          <p:nvPr/>
        </p:nvSpPr>
        <p:spPr bwMode="auto">
          <a:xfrm>
            <a:off x="5813425" y="2727325"/>
            <a:ext cx="134937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MHD wind</a:t>
            </a:r>
          </a:p>
        </p:txBody>
      </p:sp>
      <p:sp>
        <p:nvSpPr>
          <p:cNvPr id="24605" name="Text Box 27"/>
          <p:cNvSpPr txBox="1">
            <a:spLocks noChangeArrowheads="1"/>
          </p:cNvSpPr>
          <p:nvPr/>
        </p:nvSpPr>
        <p:spPr bwMode="auto">
          <a:xfrm>
            <a:off x="538163" y="4922838"/>
            <a:ext cx="514191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Eichler et al.(1989), Aloy et al.(2000)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MacFadyen &amp; Woosley (1999)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Nagataki et al.(2006)</a:t>
            </a:r>
            <a:r>
              <a:rPr lang="en-GB" sz="2000">
                <a:solidFill>
                  <a:schemeClr val="tx1"/>
                </a:solidFill>
              </a:rPr>
              <a:t>, Birkl et al (2007)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/>
              <a:t> </a:t>
            </a:r>
            <a:r>
              <a:rPr lang="en-GB" sz="2000">
                <a:solidFill>
                  <a:schemeClr val="tx1"/>
                </a:solidFill>
              </a:rPr>
              <a:t>Zalamea &amp; Beloborodov (2008,2010)     </a:t>
            </a:r>
            <a:r>
              <a:rPr lang="en-GB" sz="2000">
                <a:solidFill>
                  <a:srgbClr val="000000"/>
                </a:solidFill>
              </a:rPr>
              <a:t>(???)</a:t>
            </a:r>
            <a:r>
              <a:rPr lang="ar-SA" sz="2000">
                <a:solidFill>
                  <a:srgbClr val="000000"/>
                </a:solidFill>
              </a:rPr>
              <a:t>‏</a:t>
            </a:r>
            <a:endParaRPr lang="en-GB" sz="2000">
              <a:solidFill>
                <a:srgbClr val="000000"/>
              </a:solidFill>
            </a:endParaRPr>
          </a:p>
        </p:txBody>
      </p:sp>
      <p:sp>
        <p:nvSpPr>
          <p:cNvPr id="24606" name="Text Box 28"/>
          <p:cNvSpPr txBox="1">
            <a:spLocks noChangeArrowheads="1"/>
          </p:cNvSpPr>
          <p:nvPr/>
        </p:nvSpPr>
        <p:spPr bwMode="auto">
          <a:xfrm>
            <a:off x="5414963" y="5105400"/>
            <a:ext cx="2909887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Blandford &amp; Payne (1982)</a:t>
            </a:r>
            <a:r>
              <a:rPr lang="ar-SA" sz="2000">
                <a:solidFill>
                  <a:srgbClr val="000000"/>
                </a:solidFill>
              </a:rPr>
              <a:t>‏</a:t>
            </a:r>
            <a:endParaRPr lang="en-GB" sz="200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Proga et al. (2003)</a:t>
            </a:r>
            <a:r>
              <a:rPr lang="ar-SA" sz="2000">
                <a:solidFill>
                  <a:srgbClr val="000000"/>
                </a:solidFill>
              </a:rPr>
              <a:t>‏</a:t>
            </a:r>
            <a:endParaRPr lang="en-GB" sz="200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Fujimoto et al.(2006)</a:t>
            </a:r>
            <a:r>
              <a:rPr lang="ar-SA" sz="2000">
                <a:solidFill>
                  <a:srgbClr val="000000"/>
                </a:solidFill>
              </a:rPr>
              <a:t>‏</a:t>
            </a:r>
            <a:endParaRPr lang="en-GB" sz="200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Mizuno et al.(2004) </a:t>
            </a:r>
          </a:p>
        </p:txBody>
      </p:sp>
      <p:sp>
        <p:nvSpPr>
          <p:cNvPr id="24607" name="Line 29"/>
          <p:cNvSpPr>
            <a:spLocks noChangeShapeType="1"/>
          </p:cNvSpPr>
          <p:nvPr/>
        </p:nvSpPr>
        <p:spPr bwMode="auto">
          <a:xfrm>
            <a:off x="4495800" y="6073775"/>
            <a:ext cx="304800" cy="1588"/>
          </a:xfrm>
          <a:prstGeom prst="line">
            <a:avLst/>
          </a:prstGeom>
          <a:noFill/>
          <a:ln w="381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08" name="Line 30"/>
          <p:cNvSpPr>
            <a:spLocks noChangeShapeType="1"/>
          </p:cNvSpPr>
          <p:nvPr/>
        </p:nvSpPr>
        <p:spPr bwMode="auto">
          <a:xfrm flipV="1">
            <a:off x="3200400" y="3349625"/>
            <a:ext cx="304800" cy="9207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09" name="Line 31"/>
          <p:cNvSpPr>
            <a:spLocks noChangeShapeType="1"/>
          </p:cNvSpPr>
          <p:nvPr/>
        </p:nvSpPr>
        <p:spPr bwMode="auto">
          <a:xfrm flipV="1">
            <a:off x="3352800" y="3502025"/>
            <a:ext cx="304800" cy="9207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0" name="Line 32"/>
          <p:cNvSpPr>
            <a:spLocks noChangeShapeType="1"/>
          </p:cNvSpPr>
          <p:nvPr/>
        </p:nvSpPr>
        <p:spPr bwMode="auto">
          <a:xfrm flipV="1">
            <a:off x="3505200" y="3654425"/>
            <a:ext cx="304800" cy="9207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1" name="Line 33"/>
          <p:cNvSpPr>
            <a:spLocks noChangeShapeType="1"/>
          </p:cNvSpPr>
          <p:nvPr/>
        </p:nvSpPr>
        <p:spPr bwMode="auto">
          <a:xfrm flipV="1">
            <a:off x="3657600" y="3806825"/>
            <a:ext cx="304800" cy="9207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2" name="Line 34"/>
          <p:cNvSpPr>
            <a:spLocks noChangeShapeType="1"/>
          </p:cNvSpPr>
          <p:nvPr/>
        </p:nvSpPr>
        <p:spPr bwMode="auto">
          <a:xfrm flipH="1" flipV="1">
            <a:off x="987425" y="3349625"/>
            <a:ext cx="311150" cy="9207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3" name="Line 35"/>
          <p:cNvSpPr>
            <a:spLocks noChangeShapeType="1"/>
          </p:cNvSpPr>
          <p:nvPr/>
        </p:nvSpPr>
        <p:spPr bwMode="auto">
          <a:xfrm flipH="1" flipV="1">
            <a:off x="835025" y="3502025"/>
            <a:ext cx="311150" cy="9207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4" name="Line 36"/>
          <p:cNvSpPr>
            <a:spLocks noChangeShapeType="1"/>
          </p:cNvSpPr>
          <p:nvPr/>
        </p:nvSpPr>
        <p:spPr bwMode="auto">
          <a:xfrm flipH="1" flipV="1">
            <a:off x="606425" y="3654425"/>
            <a:ext cx="311150" cy="9207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4615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152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616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962400"/>
            <a:ext cx="152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617" name="Picture 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0"/>
            <a:ext cx="1524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618" name="Picture 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0"/>
            <a:ext cx="1524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621" name="Нижний колонтитул 4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46" name="Дата 4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21C7FFF-9112-4E1A-8759-92453FAE9F3D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36117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Рисунок 1" descr="mbht_plrho_da_8_m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75" y="2571750"/>
            <a:ext cx="4557713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2" descr="at_plrho_da_8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571750"/>
            <a:ext cx="423068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500063" y="292100"/>
            <a:ext cx="4830762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Power low density distribution model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714375" y="1071563"/>
          <a:ext cx="1176338" cy="542925"/>
        </p:xfrm>
        <a:graphic>
          <a:graphicData uri="http://schemas.openxmlformats.org/presentationml/2006/ole">
            <p:oleObj spid="_x0000_s16403" name="Формула" r:id="rId6" imgW="495085" imgH="228501" progId="Equation.3">
              <p:embed/>
            </p:oleObj>
          </a:graphicData>
        </a:graphic>
      </p:graphicFrame>
      <p:pic>
        <p:nvPicPr>
          <p:cNvPr id="7" name="Рисунок 6" descr="ja_plrho_da_24830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88" y="715963"/>
            <a:ext cx="2330450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mbhj_plrho_da_8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75" y="571500"/>
            <a:ext cx="264795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Нижний колонтитул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F22D5FB-A579-4547-9052-C7AE617352F2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959947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454025" y="609600"/>
            <a:ext cx="3349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</a:t>
            </a:r>
            <a:r>
              <a:rPr lang="en-GB" i="1">
                <a:solidFill>
                  <a:srgbClr val="3333CC"/>
                </a:solidFill>
              </a:rPr>
              <a:t>Inferred collimation:       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287" t="26479" r="19987" b="17143"/>
          <a:stretch>
            <a:fillRect/>
          </a:stretch>
        </p:blipFill>
        <p:spPr bwMode="auto">
          <a:xfrm>
            <a:off x="304800" y="1447800"/>
            <a:ext cx="383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3013" name="Text Box 3"/>
          <p:cNvSpPr txBox="1">
            <a:spLocks noChangeArrowheads="1"/>
          </p:cNvSpPr>
          <p:nvPr/>
        </p:nvSpPr>
        <p:spPr bwMode="auto">
          <a:xfrm>
            <a:off x="584200" y="1309688"/>
            <a:ext cx="465772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afterglow light curve with achromatic break</a:t>
            </a:r>
          </a:p>
        </p:txBody>
      </p:sp>
      <p:sp>
        <p:nvSpPr>
          <p:cNvPr id="43014" name="Line 4"/>
          <p:cNvSpPr>
            <a:spLocks noChangeShapeType="1"/>
          </p:cNvSpPr>
          <p:nvPr/>
        </p:nvSpPr>
        <p:spPr bwMode="auto">
          <a:xfrm flipH="1">
            <a:off x="2816225" y="1676400"/>
            <a:ext cx="1606550" cy="129540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015" name="Oval 5"/>
          <p:cNvSpPr>
            <a:spLocks noChangeArrowheads="1"/>
          </p:cNvSpPr>
          <p:nvPr/>
        </p:nvSpPr>
        <p:spPr bwMode="auto">
          <a:xfrm rot="-2880000">
            <a:off x="5103813" y="3659188"/>
            <a:ext cx="685800" cy="1447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3016" name="Line 6"/>
          <p:cNvSpPr>
            <a:spLocks noChangeShapeType="1"/>
          </p:cNvSpPr>
          <p:nvPr/>
        </p:nvSpPr>
        <p:spPr bwMode="auto">
          <a:xfrm flipV="1">
            <a:off x="5219700" y="2976563"/>
            <a:ext cx="379413" cy="90487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017" name="Line 7"/>
          <p:cNvSpPr>
            <a:spLocks noChangeShapeType="1"/>
          </p:cNvSpPr>
          <p:nvPr/>
        </p:nvSpPr>
        <p:spPr bwMode="auto">
          <a:xfrm flipV="1">
            <a:off x="5834063" y="4491038"/>
            <a:ext cx="1068387" cy="14922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018" name="Line 8"/>
          <p:cNvSpPr>
            <a:spLocks noChangeShapeType="1"/>
          </p:cNvSpPr>
          <p:nvPr/>
        </p:nvSpPr>
        <p:spPr bwMode="auto">
          <a:xfrm flipV="1">
            <a:off x="5556250" y="3625850"/>
            <a:ext cx="755650" cy="69532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301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86200"/>
            <a:ext cx="979488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3020" name="Oval 10"/>
          <p:cNvSpPr>
            <a:spLocks noChangeArrowheads="1"/>
          </p:cNvSpPr>
          <p:nvPr/>
        </p:nvSpPr>
        <p:spPr bwMode="auto">
          <a:xfrm rot="1500000">
            <a:off x="5259388" y="2892425"/>
            <a:ext cx="609600" cy="381000"/>
          </a:xfrm>
          <a:prstGeom prst="ellips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3021" name="Oval 11"/>
          <p:cNvSpPr>
            <a:spLocks noChangeArrowheads="1"/>
          </p:cNvSpPr>
          <p:nvPr/>
        </p:nvSpPr>
        <p:spPr bwMode="auto">
          <a:xfrm rot="3000000">
            <a:off x="5945188" y="3505200"/>
            <a:ext cx="609600" cy="381000"/>
          </a:xfrm>
          <a:prstGeom prst="ellips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3022" name="Oval 12"/>
          <p:cNvSpPr>
            <a:spLocks noChangeArrowheads="1"/>
          </p:cNvSpPr>
          <p:nvPr/>
        </p:nvSpPr>
        <p:spPr bwMode="auto">
          <a:xfrm rot="4680000">
            <a:off x="6477000" y="4227513"/>
            <a:ext cx="609600" cy="381000"/>
          </a:xfrm>
          <a:prstGeom prst="ellips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3023" name="Line 13"/>
          <p:cNvSpPr>
            <a:spLocks noChangeShapeType="1"/>
          </p:cNvSpPr>
          <p:nvPr/>
        </p:nvSpPr>
        <p:spPr bwMode="auto">
          <a:xfrm flipV="1">
            <a:off x="5181600" y="3044825"/>
            <a:ext cx="76200" cy="8445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024" name="Line 14"/>
          <p:cNvSpPr>
            <a:spLocks noChangeShapeType="1"/>
          </p:cNvSpPr>
          <p:nvPr/>
        </p:nvSpPr>
        <p:spPr bwMode="auto">
          <a:xfrm flipV="1">
            <a:off x="5257800" y="3273425"/>
            <a:ext cx="533400" cy="6159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025" name="Line 15"/>
          <p:cNvSpPr>
            <a:spLocks noChangeShapeType="1"/>
          </p:cNvSpPr>
          <p:nvPr/>
        </p:nvSpPr>
        <p:spPr bwMode="auto">
          <a:xfrm flipV="1">
            <a:off x="5562600" y="3502025"/>
            <a:ext cx="457200" cy="7683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026" name="Line 16"/>
          <p:cNvSpPr>
            <a:spLocks noChangeShapeType="1"/>
          </p:cNvSpPr>
          <p:nvPr/>
        </p:nvSpPr>
        <p:spPr bwMode="auto">
          <a:xfrm flipV="1">
            <a:off x="5638800" y="3959225"/>
            <a:ext cx="762000" cy="3111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027" name="Line 17"/>
          <p:cNvSpPr>
            <a:spLocks noChangeShapeType="1"/>
          </p:cNvSpPr>
          <p:nvPr/>
        </p:nvSpPr>
        <p:spPr bwMode="auto">
          <a:xfrm flipV="1">
            <a:off x="5867400" y="4111625"/>
            <a:ext cx="838200" cy="5397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028" name="Line 18"/>
          <p:cNvSpPr>
            <a:spLocks noChangeShapeType="1"/>
          </p:cNvSpPr>
          <p:nvPr/>
        </p:nvSpPr>
        <p:spPr bwMode="auto">
          <a:xfrm>
            <a:off x="5867400" y="4724400"/>
            <a:ext cx="990600" cy="1588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029" name="Text Box 19"/>
          <p:cNvSpPr txBox="1">
            <a:spLocks noChangeArrowheads="1"/>
          </p:cNvSpPr>
          <p:nvPr/>
        </p:nvSpPr>
        <p:spPr bwMode="auto">
          <a:xfrm>
            <a:off x="5715000" y="3657600"/>
            <a:ext cx="3111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v</a:t>
            </a:r>
          </a:p>
        </p:txBody>
      </p:sp>
      <p:sp>
        <p:nvSpPr>
          <p:cNvPr id="43030" name="Text Box 20"/>
          <p:cNvSpPr txBox="1">
            <a:spLocks noChangeArrowheads="1"/>
          </p:cNvSpPr>
          <p:nvPr/>
        </p:nvSpPr>
        <p:spPr bwMode="auto">
          <a:xfrm>
            <a:off x="5400675" y="5576888"/>
            <a:ext cx="1984375" cy="70326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decelerating  and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expanding source</a:t>
            </a:r>
          </a:p>
        </p:txBody>
      </p:sp>
      <p:sp>
        <p:nvSpPr>
          <p:cNvPr id="43031" name="Text Box 21"/>
          <p:cNvSpPr txBox="1">
            <a:spLocks noChangeArrowheads="1"/>
          </p:cNvSpPr>
          <p:nvPr/>
        </p:nvSpPr>
        <p:spPr bwMode="auto">
          <a:xfrm>
            <a:off x="5778500" y="1965325"/>
            <a:ext cx="1939925" cy="3984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beamed radiation</a:t>
            </a:r>
          </a:p>
        </p:txBody>
      </p:sp>
      <p:sp>
        <p:nvSpPr>
          <p:cNvPr id="43032" name="Text Box 22"/>
          <p:cNvSpPr txBox="1">
            <a:spLocks noChangeArrowheads="1"/>
          </p:cNvSpPr>
          <p:nvPr/>
        </p:nvSpPr>
        <p:spPr bwMode="auto">
          <a:xfrm>
            <a:off x="3951288" y="2971800"/>
            <a:ext cx="998537" cy="7032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velocity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vector</a:t>
            </a:r>
          </a:p>
        </p:txBody>
      </p:sp>
      <p:sp>
        <p:nvSpPr>
          <p:cNvPr id="43033" name="Line 23"/>
          <p:cNvSpPr>
            <a:spLocks noChangeShapeType="1"/>
          </p:cNvSpPr>
          <p:nvPr/>
        </p:nvSpPr>
        <p:spPr bwMode="auto">
          <a:xfrm flipV="1">
            <a:off x="5638800" y="4949825"/>
            <a:ext cx="1588" cy="6159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034" name="Line 24"/>
          <p:cNvSpPr>
            <a:spLocks noChangeShapeType="1"/>
          </p:cNvSpPr>
          <p:nvPr/>
        </p:nvSpPr>
        <p:spPr bwMode="auto">
          <a:xfrm>
            <a:off x="4953000" y="3352800"/>
            <a:ext cx="381000" cy="762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035" name="Line 25"/>
          <p:cNvSpPr>
            <a:spLocks noChangeShapeType="1"/>
          </p:cNvSpPr>
          <p:nvPr/>
        </p:nvSpPr>
        <p:spPr bwMode="auto">
          <a:xfrm flipH="1">
            <a:off x="6245225" y="2362200"/>
            <a:ext cx="387350" cy="10668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3036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829300"/>
            <a:ext cx="172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3037" name="Text Box 27"/>
          <p:cNvSpPr txBox="1">
            <a:spLocks noChangeArrowheads="1"/>
          </p:cNvSpPr>
          <p:nvPr/>
        </p:nvSpPr>
        <p:spPr bwMode="auto">
          <a:xfrm>
            <a:off x="2892425" y="5699125"/>
            <a:ext cx="15303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(Piran, 2004)</a:t>
            </a:r>
            <a:r>
              <a:rPr lang="ar-SA" sz="2000">
                <a:solidFill>
                  <a:srgbClr val="000000"/>
                </a:solidFill>
              </a:rPr>
              <a:t>‏</a:t>
            </a:r>
            <a:endParaRPr lang="en-GB" sz="2000">
              <a:solidFill>
                <a:srgbClr val="000000"/>
              </a:solidFill>
            </a:endParaRPr>
          </a:p>
        </p:txBody>
      </p:sp>
      <p:sp>
        <p:nvSpPr>
          <p:cNvPr id="43038" name="Дата 28"/>
          <p:cNvSpPr txBox="1">
            <a:spLocks noGrp="1"/>
          </p:cNvSpPr>
          <p:nvPr/>
        </p:nvSpPr>
        <p:spPr bwMode="auto">
          <a:xfrm>
            <a:off x="685800" y="6248400"/>
            <a:ext cx="18907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B0643A58-7C0B-436D-81CB-08A5F208E741}" type="datetime1">
              <a:rPr lang="en-GB" sz="1400">
                <a:solidFill>
                  <a:srgbClr val="000000"/>
                </a:solidFill>
              </a:rPr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06/07/2014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43040" name="Нижний колонтитул 3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33" name="Дата 3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0D1A240-6244-4CAF-829F-D5DCC115B56C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170238" y="563563"/>
            <a:ext cx="27495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3200">
                <a:solidFill>
                  <a:srgbClr val="000000"/>
                </a:solidFill>
              </a:rPr>
              <a:t>Plan of this talk</a:t>
            </a: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1125538" y="2098675"/>
            <a:ext cx="6943224" cy="341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i="1" dirty="0">
                <a:solidFill>
                  <a:srgbClr val="3333CC"/>
                </a:solidFill>
              </a:rPr>
              <a:t> Gamma-Ray-Bursts – very brief review,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i="1" dirty="0">
                <a:solidFill>
                  <a:srgbClr val="3333CC"/>
                </a:solidFill>
              </a:rPr>
              <a:t> Models of Central Engines,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i="1" dirty="0">
                <a:solidFill>
                  <a:srgbClr val="3333CC"/>
                </a:solidFill>
              </a:rPr>
              <a:t> Numerical simulations I: Magnetic flux,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i="1" dirty="0">
                <a:solidFill>
                  <a:srgbClr val="3333CC"/>
                </a:solidFill>
              </a:rPr>
              <a:t> Magnetic Unloading,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i="1" dirty="0">
                <a:solidFill>
                  <a:srgbClr val="3333CC"/>
                </a:solidFill>
              </a:rPr>
              <a:t> Realistic initial conditions,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i="1" dirty="0">
                <a:solidFill>
                  <a:srgbClr val="3333CC"/>
                </a:solidFill>
              </a:rPr>
              <a:t> Numerical simulations II: </a:t>
            </a:r>
            <a:r>
              <a:rPr lang="en-GB" i="1" dirty="0" err="1">
                <a:solidFill>
                  <a:srgbClr val="3333CC"/>
                </a:solidFill>
              </a:rPr>
              <a:t>Collapsar</a:t>
            </a:r>
            <a:r>
              <a:rPr lang="en-GB" i="1" dirty="0">
                <a:solidFill>
                  <a:srgbClr val="3333CC"/>
                </a:solidFill>
              </a:rPr>
              <a:t> model,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i="1" dirty="0">
                <a:solidFill>
                  <a:srgbClr val="3333CC"/>
                </a:solidFill>
              </a:rPr>
              <a:t> Common Envelop and X-Ray </a:t>
            </a:r>
            <a:r>
              <a:rPr lang="en-GB" i="1" dirty="0" smtClean="0">
                <a:solidFill>
                  <a:srgbClr val="3333CC"/>
                </a:solidFill>
              </a:rPr>
              <a:t>flares</a:t>
            </a:r>
            <a:r>
              <a:rPr lang="en-GB" i="1" dirty="0">
                <a:solidFill>
                  <a:srgbClr val="3333CC"/>
                </a:solidFill>
              </a:rPr>
              <a:t>, </a:t>
            </a:r>
            <a:endParaRPr lang="en-GB" i="1" dirty="0" smtClean="0">
              <a:solidFill>
                <a:srgbClr val="3333CC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dirty="0" smtClean="0">
                <a:solidFill>
                  <a:srgbClr val="3333CC"/>
                </a:solidFill>
              </a:rPr>
              <a:t> </a:t>
            </a:r>
            <a:r>
              <a:rPr lang="en-GB" i="1" dirty="0" smtClean="0">
                <a:solidFill>
                  <a:srgbClr val="3333CC"/>
                </a:solidFill>
              </a:rPr>
              <a:t>Fast </a:t>
            </a:r>
            <a:r>
              <a:rPr lang="en-GB" i="1" dirty="0">
                <a:solidFill>
                  <a:srgbClr val="3333CC"/>
                </a:solidFill>
              </a:rPr>
              <a:t>Recycling of Neutron Star as </a:t>
            </a:r>
            <a:r>
              <a:rPr lang="en-GB" i="1" dirty="0" err="1">
                <a:solidFill>
                  <a:srgbClr val="3333CC"/>
                </a:solidFill>
              </a:rPr>
              <a:t>Hypernova</a:t>
            </a:r>
            <a:r>
              <a:rPr lang="en-GB" i="1" dirty="0">
                <a:solidFill>
                  <a:srgbClr val="3333CC"/>
                </a:solidFill>
              </a:rPr>
              <a:t> </a:t>
            </a:r>
            <a:r>
              <a:rPr lang="en-GB" i="1" dirty="0" smtClean="0">
                <a:solidFill>
                  <a:srgbClr val="3333CC"/>
                </a:solidFill>
              </a:rPr>
              <a:t>engine,</a:t>
            </a:r>
            <a:endParaRPr lang="en-GB" i="1" dirty="0">
              <a:solidFill>
                <a:srgbClr val="3333CC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i="1" dirty="0">
                <a:solidFill>
                  <a:srgbClr val="3333CC"/>
                </a:solidFill>
              </a:rPr>
              <a:t> Conclusions  </a:t>
            </a:r>
          </a:p>
        </p:txBody>
      </p:sp>
      <p:sp>
        <p:nvSpPr>
          <p:cNvPr id="15367" name="Нижний колонтитул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9938E9F-A938-479B-9914-C10DB1B67679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96024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84213" y="1700213"/>
            <a:ext cx="7920037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i="1">
                <a:solidFill>
                  <a:schemeClr val="accent2"/>
                </a:solidFill>
              </a:rPr>
              <a:t>Supernova connection of long duration GRBs: </a:t>
            </a:r>
          </a:p>
          <a:p>
            <a:endParaRPr lang="en-GB" sz="2000" i="1">
              <a:solidFill>
                <a:schemeClr val="tx1"/>
              </a:solidFill>
            </a:endParaRPr>
          </a:p>
          <a:p>
            <a:r>
              <a:rPr lang="en-GB" sz="2000" i="1">
                <a:solidFill>
                  <a:schemeClr val="tx1"/>
                </a:solidFill>
              </a:rPr>
              <a:t>        </a:t>
            </a:r>
            <a:r>
              <a:rPr lang="en-GB" sz="2000">
                <a:solidFill>
                  <a:schemeClr val="tx1"/>
                </a:solidFill>
              </a:rPr>
              <a:t>1. Association with star-forming  galaxies/regions of galaxies;</a:t>
            </a:r>
          </a:p>
          <a:p>
            <a:endParaRPr lang="en-GB" sz="2000">
              <a:solidFill>
                <a:schemeClr val="tx1"/>
              </a:solidFill>
            </a:endParaRPr>
          </a:p>
          <a:p>
            <a:r>
              <a:rPr lang="en-GB" sz="2000">
                <a:solidFill>
                  <a:schemeClr val="tx1"/>
                </a:solidFill>
              </a:rPr>
              <a:t>        2. SN bumps in light curves of optical afterglows. </a:t>
            </a:r>
          </a:p>
          <a:p>
            <a:endParaRPr lang="en-GB" sz="2000">
              <a:solidFill>
                <a:schemeClr val="tx1"/>
              </a:solidFill>
            </a:endParaRPr>
          </a:p>
          <a:p>
            <a:r>
              <a:rPr lang="en-GB" sz="2000">
                <a:solidFill>
                  <a:schemeClr val="tx1"/>
                </a:solidFill>
              </a:rPr>
              <a:t>        3.  Few solid identifications with supernovae, SN 1998bw, SN 2003dh</a:t>
            </a:r>
          </a:p>
          <a:p>
            <a:r>
              <a:rPr lang="en-GB" sz="2000">
                <a:solidFill>
                  <a:schemeClr val="tx1"/>
                </a:solidFill>
              </a:rPr>
              <a:t>             and other suspects.</a:t>
            </a:r>
          </a:p>
          <a:p>
            <a:endParaRPr lang="en-GB" sz="2000">
              <a:solidFill>
                <a:schemeClr val="tx1"/>
              </a:solidFill>
            </a:endParaRPr>
          </a:p>
          <a:p>
            <a:r>
              <a:rPr lang="en-GB" sz="2000">
                <a:solidFill>
                  <a:schemeClr val="tx1"/>
                </a:solidFill>
              </a:rPr>
              <a:t>        4. High-velocity supernovae ( 30,000km/s) or hypernova E</a:t>
            </a:r>
            <a:r>
              <a:rPr lang="en-GB" sz="2000" baseline="-25000">
                <a:solidFill>
                  <a:schemeClr val="tx1"/>
                </a:solidFill>
              </a:rPr>
              <a:t>s</a:t>
            </a:r>
            <a:r>
              <a:rPr lang="en-GB" sz="2000">
                <a:solidFill>
                  <a:schemeClr val="tx1"/>
                </a:solidFill>
              </a:rPr>
              <a:t> ~ 10</a:t>
            </a:r>
            <a:r>
              <a:rPr lang="en-GB" sz="2000" baseline="30000">
                <a:solidFill>
                  <a:schemeClr val="tx1"/>
                </a:solidFill>
              </a:rPr>
              <a:t>52</a:t>
            </a:r>
            <a:r>
              <a:rPr lang="en-GB" sz="2000">
                <a:solidFill>
                  <a:schemeClr val="tx1"/>
                </a:solidFill>
              </a:rPr>
              <a:t>erg.</a:t>
            </a:r>
          </a:p>
        </p:txBody>
      </p:sp>
      <p:sp>
        <p:nvSpPr>
          <p:cNvPr id="19460" name="Fußzeilenplatzhalt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F34E617-22D7-44EE-9975-348515CDEDBA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86698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fld id="{F9640B3D-457D-4E1B-B108-89AB75D6B5C2}" type="datetime1">
              <a:rPr lang="ru-RU" altLang="ru-RU" sz="1400" smtClean="0">
                <a:solidFill>
                  <a:srgbClr val="000000"/>
                </a:solidFill>
              </a:rPr>
              <a:t>06.07.2014</a:t>
            </a:fld>
            <a:endParaRPr lang="en-GB" altLang="ru-RU" sz="1400">
              <a:solidFill>
                <a:srgbClr val="000000"/>
              </a:solidFill>
            </a:endParaRPr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454025" y="609600"/>
            <a:ext cx="3349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ru-RU" sz="2000">
                <a:solidFill>
                  <a:srgbClr val="000000"/>
                </a:solidFill>
              </a:rPr>
              <a:t> </a:t>
            </a:r>
            <a:r>
              <a:rPr lang="en-GB" altLang="ru-RU" i="1">
                <a:solidFill>
                  <a:srgbClr val="3333CC"/>
                </a:solidFill>
              </a:rPr>
              <a:t>Inferred collimation:       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287" t="26479" r="19987" b="17143"/>
          <a:stretch>
            <a:fillRect/>
          </a:stretch>
        </p:blipFill>
        <p:spPr bwMode="auto">
          <a:xfrm>
            <a:off x="304800" y="1447800"/>
            <a:ext cx="383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584200" y="1309688"/>
            <a:ext cx="465772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ru-RU" sz="2000">
                <a:solidFill>
                  <a:srgbClr val="000000"/>
                </a:solidFill>
              </a:rPr>
              <a:t>afterglow light curve with achromatic break</a:t>
            </a:r>
          </a:p>
        </p:txBody>
      </p:sp>
      <p:sp>
        <p:nvSpPr>
          <p:cNvPr id="19462" name="Line 4"/>
          <p:cNvSpPr>
            <a:spLocks noChangeShapeType="1"/>
          </p:cNvSpPr>
          <p:nvPr/>
        </p:nvSpPr>
        <p:spPr bwMode="auto">
          <a:xfrm flipH="1">
            <a:off x="2816225" y="1676400"/>
            <a:ext cx="1606550" cy="129540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3" name="Oval 5"/>
          <p:cNvSpPr>
            <a:spLocks noChangeArrowheads="1"/>
          </p:cNvSpPr>
          <p:nvPr/>
        </p:nvSpPr>
        <p:spPr bwMode="auto">
          <a:xfrm rot="-2880000">
            <a:off x="5103813" y="3659188"/>
            <a:ext cx="685800" cy="1447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9464" name="Line 6"/>
          <p:cNvSpPr>
            <a:spLocks noChangeShapeType="1"/>
          </p:cNvSpPr>
          <p:nvPr/>
        </p:nvSpPr>
        <p:spPr bwMode="auto">
          <a:xfrm flipV="1">
            <a:off x="5219700" y="2976563"/>
            <a:ext cx="379413" cy="90487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5" name="Line 7"/>
          <p:cNvSpPr>
            <a:spLocks noChangeShapeType="1"/>
          </p:cNvSpPr>
          <p:nvPr/>
        </p:nvSpPr>
        <p:spPr bwMode="auto">
          <a:xfrm flipV="1">
            <a:off x="5834063" y="4491038"/>
            <a:ext cx="1068387" cy="14922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6" name="Line 8"/>
          <p:cNvSpPr>
            <a:spLocks noChangeShapeType="1"/>
          </p:cNvSpPr>
          <p:nvPr/>
        </p:nvSpPr>
        <p:spPr bwMode="auto">
          <a:xfrm flipV="1">
            <a:off x="5556250" y="3625850"/>
            <a:ext cx="755650" cy="695325"/>
          </a:xfrm>
          <a:prstGeom prst="line">
            <a:avLst/>
          </a:prstGeom>
          <a:noFill/>
          <a:ln w="2844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946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86200"/>
            <a:ext cx="979488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68" name="Oval 10"/>
          <p:cNvSpPr>
            <a:spLocks noChangeArrowheads="1"/>
          </p:cNvSpPr>
          <p:nvPr/>
        </p:nvSpPr>
        <p:spPr bwMode="auto">
          <a:xfrm rot="1500000">
            <a:off x="5259388" y="2892425"/>
            <a:ext cx="609600" cy="381000"/>
          </a:xfrm>
          <a:prstGeom prst="ellips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9469" name="Oval 11"/>
          <p:cNvSpPr>
            <a:spLocks noChangeArrowheads="1"/>
          </p:cNvSpPr>
          <p:nvPr/>
        </p:nvSpPr>
        <p:spPr bwMode="auto">
          <a:xfrm rot="3000000">
            <a:off x="5945188" y="3505200"/>
            <a:ext cx="609600" cy="381000"/>
          </a:xfrm>
          <a:prstGeom prst="ellips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9470" name="Oval 12"/>
          <p:cNvSpPr>
            <a:spLocks noChangeArrowheads="1"/>
          </p:cNvSpPr>
          <p:nvPr/>
        </p:nvSpPr>
        <p:spPr bwMode="auto">
          <a:xfrm rot="4680000">
            <a:off x="6477000" y="4227513"/>
            <a:ext cx="609600" cy="381000"/>
          </a:xfrm>
          <a:prstGeom prst="ellips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9471" name="Line 13"/>
          <p:cNvSpPr>
            <a:spLocks noChangeShapeType="1"/>
          </p:cNvSpPr>
          <p:nvPr/>
        </p:nvSpPr>
        <p:spPr bwMode="auto">
          <a:xfrm flipV="1">
            <a:off x="5181600" y="3044825"/>
            <a:ext cx="76200" cy="8445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72" name="Line 14"/>
          <p:cNvSpPr>
            <a:spLocks noChangeShapeType="1"/>
          </p:cNvSpPr>
          <p:nvPr/>
        </p:nvSpPr>
        <p:spPr bwMode="auto">
          <a:xfrm flipV="1">
            <a:off x="5257800" y="3273425"/>
            <a:ext cx="533400" cy="6159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73" name="Line 15"/>
          <p:cNvSpPr>
            <a:spLocks noChangeShapeType="1"/>
          </p:cNvSpPr>
          <p:nvPr/>
        </p:nvSpPr>
        <p:spPr bwMode="auto">
          <a:xfrm flipV="1">
            <a:off x="5562600" y="3502025"/>
            <a:ext cx="457200" cy="7683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74" name="Line 16"/>
          <p:cNvSpPr>
            <a:spLocks noChangeShapeType="1"/>
          </p:cNvSpPr>
          <p:nvPr/>
        </p:nvSpPr>
        <p:spPr bwMode="auto">
          <a:xfrm flipV="1">
            <a:off x="5638800" y="3959225"/>
            <a:ext cx="762000" cy="3111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75" name="Line 17"/>
          <p:cNvSpPr>
            <a:spLocks noChangeShapeType="1"/>
          </p:cNvSpPr>
          <p:nvPr/>
        </p:nvSpPr>
        <p:spPr bwMode="auto">
          <a:xfrm flipV="1">
            <a:off x="5867400" y="4111625"/>
            <a:ext cx="838200" cy="5397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76" name="Line 18"/>
          <p:cNvSpPr>
            <a:spLocks noChangeShapeType="1"/>
          </p:cNvSpPr>
          <p:nvPr/>
        </p:nvSpPr>
        <p:spPr bwMode="auto">
          <a:xfrm>
            <a:off x="5867400" y="4724400"/>
            <a:ext cx="990600" cy="1588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77" name="Text Box 19"/>
          <p:cNvSpPr txBox="1">
            <a:spLocks noChangeArrowheads="1"/>
          </p:cNvSpPr>
          <p:nvPr/>
        </p:nvSpPr>
        <p:spPr bwMode="auto">
          <a:xfrm>
            <a:off x="5715000" y="3657600"/>
            <a:ext cx="3111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ru-RU" sz="2000">
                <a:solidFill>
                  <a:srgbClr val="000000"/>
                </a:solidFill>
              </a:rPr>
              <a:t>v</a:t>
            </a:r>
          </a:p>
        </p:txBody>
      </p:sp>
      <p:sp>
        <p:nvSpPr>
          <p:cNvPr id="19478" name="Text Box 20"/>
          <p:cNvSpPr txBox="1">
            <a:spLocks noChangeArrowheads="1"/>
          </p:cNvSpPr>
          <p:nvPr/>
        </p:nvSpPr>
        <p:spPr bwMode="auto">
          <a:xfrm>
            <a:off x="5400675" y="5576888"/>
            <a:ext cx="1984375" cy="70326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ru-RU" sz="2000">
                <a:solidFill>
                  <a:srgbClr val="000000"/>
                </a:solidFill>
              </a:rPr>
              <a:t>decelerating  and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ru-RU" sz="2000">
                <a:solidFill>
                  <a:srgbClr val="000000"/>
                </a:solidFill>
              </a:rPr>
              <a:t>expanding source</a:t>
            </a:r>
          </a:p>
        </p:txBody>
      </p:sp>
      <p:sp>
        <p:nvSpPr>
          <p:cNvPr id="19479" name="Text Box 21"/>
          <p:cNvSpPr txBox="1">
            <a:spLocks noChangeArrowheads="1"/>
          </p:cNvSpPr>
          <p:nvPr/>
        </p:nvSpPr>
        <p:spPr bwMode="auto">
          <a:xfrm>
            <a:off x="5778500" y="1965325"/>
            <a:ext cx="1939925" cy="3984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ru-RU" sz="2000">
                <a:solidFill>
                  <a:srgbClr val="000000"/>
                </a:solidFill>
              </a:rPr>
              <a:t>beamed radiation</a:t>
            </a:r>
          </a:p>
        </p:txBody>
      </p:sp>
      <p:sp>
        <p:nvSpPr>
          <p:cNvPr id="19480" name="Text Box 22"/>
          <p:cNvSpPr txBox="1">
            <a:spLocks noChangeArrowheads="1"/>
          </p:cNvSpPr>
          <p:nvPr/>
        </p:nvSpPr>
        <p:spPr bwMode="auto">
          <a:xfrm>
            <a:off x="3951288" y="2971800"/>
            <a:ext cx="998537" cy="7032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ru-RU" sz="2000">
                <a:solidFill>
                  <a:srgbClr val="000000"/>
                </a:solidFill>
              </a:rPr>
              <a:t>velocity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ru-RU" sz="2000">
                <a:solidFill>
                  <a:srgbClr val="000000"/>
                </a:solidFill>
              </a:rPr>
              <a:t>vector</a:t>
            </a:r>
          </a:p>
        </p:txBody>
      </p:sp>
      <p:sp>
        <p:nvSpPr>
          <p:cNvPr id="19481" name="Line 23"/>
          <p:cNvSpPr>
            <a:spLocks noChangeShapeType="1"/>
          </p:cNvSpPr>
          <p:nvPr/>
        </p:nvSpPr>
        <p:spPr bwMode="auto">
          <a:xfrm flipV="1">
            <a:off x="5638800" y="4949825"/>
            <a:ext cx="1588" cy="6159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82" name="Line 24"/>
          <p:cNvSpPr>
            <a:spLocks noChangeShapeType="1"/>
          </p:cNvSpPr>
          <p:nvPr/>
        </p:nvSpPr>
        <p:spPr bwMode="auto">
          <a:xfrm>
            <a:off x="4953000" y="3352800"/>
            <a:ext cx="381000" cy="762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83" name="Line 25"/>
          <p:cNvSpPr>
            <a:spLocks noChangeShapeType="1"/>
          </p:cNvSpPr>
          <p:nvPr/>
        </p:nvSpPr>
        <p:spPr bwMode="auto">
          <a:xfrm flipH="1">
            <a:off x="6245225" y="2362200"/>
            <a:ext cx="387350" cy="10668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9484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829300"/>
            <a:ext cx="172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85" name="Text Box 27"/>
          <p:cNvSpPr txBox="1">
            <a:spLocks noChangeArrowheads="1"/>
          </p:cNvSpPr>
          <p:nvPr/>
        </p:nvSpPr>
        <p:spPr bwMode="auto">
          <a:xfrm>
            <a:off x="2892425" y="5699125"/>
            <a:ext cx="15303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ru-RU" sz="2000">
                <a:solidFill>
                  <a:srgbClr val="000000"/>
                </a:solidFill>
              </a:rPr>
              <a:t>(Piran, 2004)</a:t>
            </a:r>
            <a:r>
              <a:rPr lang="ar-SA" altLang="ru-RU" sz="2000">
                <a:solidFill>
                  <a:srgbClr val="000000"/>
                </a:solidFill>
              </a:rPr>
              <a:t>‏</a:t>
            </a:r>
            <a:endParaRPr lang="en-GB" altLang="ru-RU" sz="2000">
              <a:solidFill>
                <a:srgbClr val="000000"/>
              </a:solidFill>
            </a:endParaRPr>
          </a:p>
        </p:txBody>
      </p:sp>
      <p:sp>
        <p:nvSpPr>
          <p:cNvPr id="19486" name="Дата 28"/>
          <p:cNvSpPr txBox="1">
            <a:spLocks noGrp="1"/>
          </p:cNvSpPr>
          <p:nvPr/>
        </p:nvSpPr>
        <p:spPr bwMode="auto">
          <a:xfrm>
            <a:off x="685800" y="6248400"/>
            <a:ext cx="18907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805E2CAB-05BF-4A60-A173-EF024C22D32F}" type="datetime1">
              <a:rPr lang="en-GB" altLang="ru-RU" sz="1400">
                <a:solidFill>
                  <a:srgbClr val="000000"/>
                </a:solidFill>
              </a:rPr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06/07/2014</a:t>
            </a:fld>
            <a:endParaRPr lang="en-GB" altLang="ru-RU" sz="1400">
              <a:solidFill>
                <a:srgbClr val="000000"/>
              </a:solidFill>
            </a:endParaRPr>
          </a:p>
        </p:txBody>
      </p:sp>
      <p:sp>
        <p:nvSpPr>
          <p:cNvPr id="19488" name="Нижний колонтитул 3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ru-RU" sz="1400" smtClean="0">
                <a:solidFill>
                  <a:srgbClr val="000000"/>
                </a:solidFill>
              </a:rPr>
              <a:t>RRIJM, RIKEN</a:t>
            </a:r>
            <a:endParaRPr lang="en-GB" altLang="ru-RU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31762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1"/>
          <p:cNvSpPr txBox="1">
            <a:spLocks noChangeArrowheads="1"/>
          </p:cNvSpPr>
          <p:nvPr/>
        </p:nvSpPr>
        <p:spPr bwMode="auto">
          <a:xfrm>
            <a:off x="887413" y="1385888"/>
            <a:ext cx="6862762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 Jets are formed when BH accumulates sufficient magnetic flux.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 Jets power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 Total energy of BH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 Expected burst duration               (?)</a:t>
            </a:r>
            <a:r>
              <a:rPr lang="ar-SA" sz="2000">
                <a:solidFill>
                  <a:srgbClr val="000000"/>
                </a:solidFill>
              </a:rPr>
              <a:t>‏</a:t>
            </a:r>
            <a:endParaRPr lang="en-GB" sz="200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 Jet advance speed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 Expected jet break out time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 Jet flow speed                        (method limitation)  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GB" sz="2000">
                <a:solidFill>
                  <a:srgbClr val="000000"/>
                </a:solidFill>
              </a:rPr>
              <a:t>  Jets are powered by the Blandford-Znajek mechanism </a:t>
            </a:r>
          </a:p>
        </p:txBody>
      </p:sp>
      <p:sp>
        <p:nvSpPr>
          <p:cNvPr id="5126" name="Text Box 2"/>
          <p:cNvSpPr txBox="1">
            <a:spLocks noChangeArrowheads="1"/>
          </p:cNvSpPr>
          <p:nvPr/>
        </p:nvSpPr>
        <p:spPr bwMode="auto">
          <a:xfrm>
            <a:off x="898525" y="523875"/>
            <a:ext cx="1657350" cy="525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800" i="1">
                <a:solidFill>
                  <a:srgbClr val="3333CC"/>
                </a:solidFill>
              </a:rPr>
              <a:t>Summary:</a:t>
            </a:r>
          </a:p>
        </p:txBody>
      </p:sp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0525" y="2971800"/>
            <a:ext cx="2581275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8" name="Text Box 4"/>
          <p:cNvSpPr txBox="1">
            <a:spLocks noChangeArrowheads="1"/>
          </p:cNvSpPr>
          <p:nvPr/>
        </p:nvSpPr>
        <p:spPr bwMode="auto">
          <a:xfrm>
            <a:off x="973138" y="4572000"/>
            <a:ext cx="645477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b="1" i="1">
                <a:solidFill>
                  <a:srgbClr val="000000"/>
                </a:solidFill>
              </a:rPr>
              <a:t>Good news for the collapsar model of long duration GRBs !</a:t>
            </a:r>
          </a:p>
        </p:txBody>
      </p:sp>
      <p:pic>
        <p:nvPicPr>
          <p:cNvPr id="512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4700"/>
            <a:ext cx="15875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3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33638"/>
            <a:ext cx="4905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3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25813"/>
            <a:ext cx="7112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5122" name="Object 11"/>
          <p:cNvGraphicFramePr>
            <a:graphicFrameLocks noChangeAspect="1"/>
          </p:cNvGraphicFramePr>
          <p:nvPr/>
        </p:nvGraphicFramePr>
        <p:xfrm>
          <a:off x="2330450" y="1643063"/>
          <a:ext cx="2187575" cy="401637"/>
        </p:xfrm>
        <a:graphic>
          <a:graphicData uri="http://schemas.openxmlformats.org/presentationml/2006/ole">
            <p:oleObj spid="_x0000_s14380" name="Формула" r:id="rId8" imgW="1244600" imgH="228600" progId="Equation.3">
              <p:embed/>
            </p:oleObj>
          </a:graphicData>
        </a:graphic>
      </p:graphicFrame>
      <p:graphicFrame>
        <p:nvGraphicFramePr>
          <p:cNvPr id="5123" name="Object 12"/>
          <p:cNvGraphicFramePr>
            <a:graphicFrameLocks noChangeAspect="1"/>
          </p:cNvGraphicFramePr>
          <p:nvPr/>
        </p:nvGraphicFramePr>
        <p:xfrm>
          <a:off x="3429000" y="2620963"/>
          <a:ext cx="1403350" cy="350837"/>
        </p:xfrm>
        <a:graphic>
          <a:graphicData uri="http://schemas.openxmlformats.org/presentationml/2006/ole">
            <p:oleObj spid="_x0000_s14381" name="Формула" r:id="rId9" imgW="914400" imgH="228600" progId="Equation.3">
              <p:embed/>
            </p:oleObj>
          </a:graphicData>
        </a:graphic>
      </p:graphicFrame>
      <p:sp>
        <p:nvSpPr>
          <p:cNvPr id="5134" name="Нижний колонтитул 1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B4928FA-79BA-4565-A8B8-88352F0F07C2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46522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1"/>
          <p:cNvSpPr txBox="1">
            <a:spLocks noChangeArrowheads="1"/>
          </p:cNvSpPr>
          <p:nvPr/>
        </p:nvSpPr>
        <p:spPr bwMode="auto">
          <a:xfrm>
            <a:off x="576263" y="1295400"/>
            <a:ext cx="5832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3333CC"/>
              </a:buClr>
              <a:buSzPct val="100000"/>
              <a:buFont typeface="Times New Roman" pitchFamily="18" charset="0"/>
              <a:buNone/>
            </a:pPr>
            <a:r>
              <a:rPr lang="en-GB" i="1">
                <a:solidFill>
                  <a:srgbClr val="3333CC"/>
                </a:solidFill>
              </a:rPr>
              <a:t>Free fall model of collapsing star</a:t>
            </a:r>
            <a:r>
              <a:rPr lang="en-GB" i="1">
                <a:solidFill>
                  <a:srgbClr val="000000"/>
                </a:solidFill>
              </a:rPr>
              <a:t>  </a:t>
            </a:r>
            <a:r>
              <a:rPr lang="en-GB" sz="2000">
                <a:solidFill>
                  <a:srgbClr val="000000"/>
                </a:solidFill>
              </a:rPr>
              <a:t>(Bethe, 1990)</a:t>
            </a:r>
            <a:r>
              <a:rPr lang="ar-SA" sz="2000">
                <a:solidFill>
                  <a:srgbClr val="000000"/>
                </a:solidFill>
              </a:rPr>
              <a:t>‏</a:t>
            </a:r>
            <a:endParaRPr lang="en-GB" sz="2000">
              <a:solidFill>
                <a:srgbClr val="000000"/>
              </a:solidFill>
            </a:endParaRPr>
          </a:p>
        </p:txBody>
      </p:sp>
      <p:sp>
        <p:nvSpPr>
          <p:cNvPr id="2053" name="Text Box 2"/>
          <p:cNvSpPr txBox="1">
            <a:spLocks noChangeArrowheads="1"/>
          </p:cNvSpPr>
          <p:nvPr/>
        </p:nvSpPr>
        <p:spPr bwMode="auto">
          <a:xfrm>
            <a:off x="1365250" y="1981200"/>
            <a:ext cx="171291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radial velocity: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mass density: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accretion rate:</a:t>
            </a:r>
            <a:r>
              <a:rPr lang="en-GB" sz="1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56" name="Прямоугольник 11"/>
          <p:cNvSpPr>
            <a:spLocks noChangeArrowheads="1"/>
          </p:cNvSpPr>
          <p:nvPr/>
        </p:nvSpPr>
        <p:spPr bwMode="auto">
          <a:xfrm>
            <a:off x="500063" y="3857625"/>
            <a:ext cx="83581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3333CC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i="1">
                <a:solidFill>
                  <a:srgbClr val="3333CC"/>
                </a:solidFill>
              </a:rPr>
              <a:t>Gravity:     </a:t>
            </a:r>
            <a:r>
              <a:rPr lang="en-GB" sz="2000">
                <a:solidFill>
                  <a:srgbClr val="000000"/>
                </a:solidFill>
              </a:rPr>
              <a:t>gravitational field of Black Hole only  (Kerr  metric); </a:t>
            </a:r>
          </a:p>
          <a:p>
            <a:pPr>
              <a:buClr>
                <a:srgbClr val="3333CC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000000"/>
                </a:solidFill>
              </a:rPr>
              <a:t>                   no self-gravity;</a:t>
            </a:r>
          </a:p>
          <a:p>
            <a:pPr>
              <a:buClr>
                <a:srgbClr val="3333CC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i="1">
                <a:solidFill>
                  <a:srgbClr val="3333CC"/>
                </a:solidFill>
              </a:rPr>
              <a:t>Microphysics:</a:t>
            </a:r>
            <a:r>
              <a:rPr lang="en-GB" sz="2000">
                <a:solidFill>
                  <a:srgbClr val="000000"/>
                </a:solidFill>
              </a:rPr>
              <a:t> neutrino cooling ;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000000"/>
                </a:solidFill>
              </a:rPr>
              <a:t>                   realistic equation of state, (HELM, Timmes &amp; Swesty, 2000);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000000"/>
                </a:solidFill>
              </a:rPr>
              <a:t>                   dissociation of nuclei (Ardeljan et al., 2005);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000000"/>
                </a:solidFill>
              </a:rPr>
              <a:t>                   Ideal Relativistic MHD - no physical resistivity (only numerical); </a:t>
            </a:r>
            <a:endParaRPr lang="ru-RU" sz="200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143250" y="3071813"/>
          <a:ext cx="4429125" cy="785812"/>
        </p:xfrm>
        <a:graphic>
          <a:graphicData uri="http://schemas.openxmlformats.org/presentationml/2006/ole">
            <p:oleObj spid="_x0000_s15383" name="Формула" r:id="rId4" imgW="2260600" imgH="508000" progId="Equation.3">
              <p:embed/>
            </p:oleObj>
          </a:graphicData>
        </a:graphic>
      </p:graphicFrame>
      <p:sp>
        <p:nvSpPr>
          <p:cNvPr id="2059" name="Нижний колонтитул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1525"/>
            <a:ext cx="22860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76500"/>
            <a:ext cx="4876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Дата 1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0777FF0-0CAA-4220-A7A8-3BA87D8F16E0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05903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428625" y="588963"/>
            <a:ext cx="2505075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Model:C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cs typeface="Arial" pitchFamily="34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C</a:t>
            </a:r>
            <a:r>
              <a:rPr lang="en-US" baseline="-25000" dirty="0">
                <a:solidFill>
                  <a:schemeClr val="tx1"/>
                </a:solidFill>
                <a:cs typeface="Arial" pitchFamily="34" charset="0"/>
              </a:rPr>
              <a:t>1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=3;    B</a:t>
            </a:r>
            <a:r>
              <a:rPr lang="en-US" baseline="-25000" dirty="0">
                <a:solidFill>
                  <a:schemeClr val="tx1"/>
                </a:solidFill>
                <a:cs typeface="Arial" pitchFamily="34" charset="0"/>
              </a:rPr>
              <a:t>p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=10</a:t>
            </a:r>
            <a:r>
              <a:rPr lang="en-US" baseline="30000" dirty="0">
                <a:solidFill>
                  <a:schemeClr val="tx1"/>
                </a:solidFill>
                <a:cs typeface="Arial" pitchFamily="34" charset="0"/>
              </a:rPr>
              <a:t>10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 G</a:t>
            </a:r>
            <a:endParaRPr lang="ru-RU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549275" y="2857500"/>
            <a:ext cx="18081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velocity vectors</a:t>
            </a:r>
          </a:p>
        </p:txBody>
      </p:sp>
      <p:pic>
        <p:nvPicPr>
          <p:cNvPr id="6" name="c3b95vbt_fmpe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20663"/>
            <a:ext cx="4864100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Прямоугольник 7"/>
          <p:cNvSpPr>
            <a:spLocks noChangeArrowheads="1"/>
          </p:cNvSpPr>
          <p:nvPr/>
        </p:nvSpPr>
        <p:spPr bwMode="auto">
          <a:xfrm>
            <a:off x="571500" y="1682750"/>
            <a:ext cx="1785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>
                <a:solidFill>
                  <a:srgbClr val="000000"/>
                </a:solidFill>
              </a:rPr>
              <a:t>log</a:t>
            </a:r>
            <a:r>
              <a:rPr lang="en-GB" sz="2800" baseline="-16000">
                <a:solidFill>
                  <a:srgbClr val="000000"/>
                </a:solidFill>
              </a:rPr>
              <a:t>10 </a:t>
            </a:r>
            <a:r>
              <a:rPr lang="en-GB" sz="2800">
                <a:solidFill>
                  <a:srgbClr val="000000"/>
                </a:solidFill>
              </a:rPr>
              <a:t>P/P</a:t>
            </a:r>
            <a:r>
              <a:rPr lang="en-GB" sz="2800" baseline="-25000">
                <a:solidFill>
                  <a:srgbClr val="000000"/>
                </a:solidFill>
              </a:rPr>
              <a:t>m</a:t>
            </a:r>
            <a:endParaRPr lang="en-GB" sz="2800">
              <a:solidFill>
                <a:srgbClr val="000000"/>
              </a:solidFill>
            </a:endParaRPr>
          </a:p>
        </p:txBody>
      </p:sp>
      <p:sp>
        <p:nvSpPr>
          <p:cNvPr id="46087" name="Дата 7"/>
          <p:cNvSpPr txBox="1">
            <a:spLocks noGrp="1"/>
          </p:cNvSpPr>
          <p:nvPr/>
        </p:nvSpPr>
        <p:spPr bwMode="auto">
          <a:xfrm>
            <a:off x="685800" y="6248400"/>
            <a:ext cx="18907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4DED862F-3F72-4C5F-B674-9FFE8CC909F0}" type="datetime1">
              <a:rPr lang="en-GB" sz="1400">
                <a:solidFill>
                  <a:srgbClr val="000000"/>
                </a:solidFill>
              </a:rPr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06/07/2014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46089" name="Нижний колонтитул 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0" name="Дата 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661987-DDFE-4ED8-AD6E-42533AA81BE4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857250" y="160338"/>
            <a:ext cx="293370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i="1" u="sng">
                <a:solidFill>
                  <a:srgbClr val="FF0000"/>
                </a:solidFill>
              </a:rPr>
              <a:t>Preliminary results</a:t>
            </a:r>
          </a:p>
        </p:txBody>
      </p:sp>
      <p:pic>
        <p:nvPicPr>
          <p:cNvPr id="47108" name="Рисунок 7" descr="table_psi_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38" y="784225"/>
            <a:ext cx="6137275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Прямоугольник 8"/>
          <p:cNvSpPr>
            <a:spLocks noChangeArrowheads="1"/>
          </p:cNvSpPr>
          <p:nvPr/>
        </p:nvSpPr>
        <p:spPr bwMode="auto">
          <a:xfrm>
            <a:off x="1214438" y="4929188"/>
            <a:ext cx="6137275" cy="1214437"/>
          </a:xfrm>
          <a:prstGeom prst="rect">
            <a:avLst/>
          </a:prstGeom>
          <a:solidFill>
            <a:srgbClr val="FF0000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7110" name="Прямоугольник 9"/>
          <p:cNvSpPr>
            <a:spLocks noChangeArrowheads="1"/>
          </p:cNvSpPr>
          <p:nvPr/>
        </p:nvSpPr>
        <p:spPr bwMode="auto">
          <a:xfrm>
            <a:off x="1214438" y="3609975"/>
            <a:ext cx="6137275" cy="1319213"/>
          </a:xfrm>
          <a:prstGeom prst="rect">
            <a:avLst/>
          </a:prstGeom>
          <a:solidFill>
            <a:srgbClr val="FFC000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7111" name="Прямоугольник 10"/>
          <p:cNvSpPr>
            <a:spLocks noChangeArrowheads="1"/>
          </p:cNvSpPr>
          <p:nvPr/>
        </p:nvSpPr>
        <p:spPr bwMode="auto">
          <a:xfrm>
            <a:off x="1214438" y="2290763"/>
            <a:ext cx="6137275" cy="1319212"/>
          </a:xfrm>
          <a:prstGeom prst="rect">
            <a:avLst/>
          </a:prstGeom>
          <a:solidFill>
            <a:srgbClr val="21D132">
              <a:alpha val="29803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7112" name="Прямоугольник 11"/>
          <p:cNvSpPr>
            <a:spLocks noChangeArrowheads="1"/>
          </p:cNvSpPr>
          <p:nvPr/>
        </p:nvSpPr>
        <p:spPr bwMode="auto">
          <a:xfrm>
            <a:off x="1214438" y="1071563"/>
            <a:ext cx="6137275" cy="1219200"/>
          </a:xfrm>
          <a:prstGeom prst="rect">
            <a:avLst/>
          </a:prstGeom>
          <a:solidFill>
            <a:srgbClr val="0070C0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7113" name="Овал 13"/>
          <p:cNvSpPr>
            <a:spLocks noChangeArrowheads="1"/>
          </p:cNvSpPr>
          <p:nvPr/>
        </p:nvSpPr>
        <p:spPr bwMode="auto">
          <a:xfrm>
            <a:off x="7239000" y="4857750"/>
            <a:ext cx="1762125" cy="327025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7114" name="TextBox 12"/>
          <p:cNvSpPr txBox="1">
            <a:spLocks noChangeArrowheads="1"/>
          </p:cNvSpPr>
          <p:nvPr/>
        </p:nvSpPr>
        <p:spPr bwMode="auto">
          <a:xfrm>
            <a:off x="7351713" y="4857750"/>
            <a:ext cx="1792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1600">
                <a:solidFill>
                  <a:schemeClr val="tx1"/>
                </a:solidFill>
              </a:rPr>
              <a:t>1/50 of case a=0.9</a:t>
            </a:r>
            <a:endParaRPr lang="ru-RU" sz="1600">
              <a:solidFill>
                <a:schemeClr val="tx1"/>
              </a:solidFill>
            </a:endParaRPr>
          </a:p>
        </p:txBody>
      </p:sp>
      <p:cxnSp>
        <p:nvCxnSpPr>
          <p:cNvPr id="47115" name="Прямая со стрелкой 14"/>
          <p:cNvCxnSpPr>
            <a:cxnSpLocks noChangeShapeType="1"/>
            <a:stCxn id="47113" idx="2"/>
          </p:cNvCxnSpPr>
          <p:nvPr/>
        </p:nvCxnSpPr>
        <p:spPr bwMode="auto">
          <a:xfrm rot="10800000">
            <a:off x="6672263" y="5000625"/>
            <a:ext cx="566737" cy="206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7116" name="Дата 12"/>
          <p:cNvSpPr txBox="1">
            <a:spLocks noGrp="1"/>
          </p:cNvSpPr>
          <p:nvPr/>
        </p:nvSpPr>
        <p:spPr bwMode="auto">
          <a:xfrm>
            <a:off x="685800" y="6248400"/>
            <a:ext cx="18907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8E1CA602-2F23-4B15-8F3A-CBFD9120DA81}" type="datetime1">
              <a:rPr lang="en-GB" sz="1400">
                <a:solidFill>
                  <a:srgbClr val="000000"/>
                </a:solidFill>
              </a:rPr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06/07/2014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47118" name="Нижний колонтитул 1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CF7D778-C4EA-4D62-A464-7923F9FEB646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500438" y="352425"/>
          <a:ext cx="2225675" cy="576263"/>
        </p:xfrm>
        <a:graphic>
          <a:graphicData uri="http://schemas.openxmlformats.org/presentationml/2006/ole">
            <p:oleObj spid="_x0000_s12523" name="Формула" r:id="rId7" imgW="1765300" imgH="457200" progId="Equation.3">
              <p:embed/>
            </p:oleObj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3240088" y="1106488"/>
          <a:ext cx="1455737" cy="642937"/>
        </p:xfrm>
        <a:graphic>
          <a:graphicData uri="http://schemas.openxmlformats.org/presentationml/2006/ole">
            <p:oleObj spid="_x0000_s12524" name="Формула" r:id="rId8" imgW="977900" imgH="431800" progId="Equation.3">
              <p:embed/>
            </p:oleObj>
          </a:graphicData>
        </a:graphic>
      </p:graphicFrame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4295775" y="2071688"/>
          <a:ext cx="1739900" cy="642937"/>
        </p:xfrm>
        <a:graphic>
          <a:graphicData uri="http://schemas.openxmlformats.org/presentationml/2006/ole">
            <p:oleObj spid="_x0000_s12525" name="Формула" r:id="rId9" imgW="1167893" imgH="431613" progId="Equation.3">
              <p:embed/>
            </p:oleObj>
          </a:graphicData>
        </a:graphic>
      </p:graphicFrame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3240088" y="3714750"/>
          <a:ext cx="1455737" cy="642938"/>
        </p:xfrm>
        <a:graphic>
          <a:graphicData uri="http://schemas.openxmlformats.org/presentationml/2006/ole">
            <p:oleObj spid="_x0000_s12526" name="Формула" r:id="rId10" imgW="977900" imgH="431800" progId="Equation.3">
              <p:embed/>
            </p:oleObj>
          </a:graphicData>
        </a:graphic>
      </p:graphicFrame>
      <p:graphicFrame>
        <p:nvGraphicFramePr>
          <p:cNvPr id="12294" name="Object 6"/>
          <p:cNvGraphicFramePr>
            <a:graphicFrameLocks noChangeAspect="1"/>
          </p:cNvGraphicFramePr>
          <p:nvPr/>
        </p:nvGraphicFramePr>
        <p:xfrm>
          <a:off x="4408488" y="4929188"/>
          <a:ext cx="1455737" cy="642937"/>
        </p:xfrm>
        <a:graphic>
          <a:graphicData uri="http://schemas.openxmlformats.org/presentationml/2006/ole">
            <p:oleObj spid="_x0000_s12527" name="Формула" r:id="rId11" imgW="977900" imgH="431800" progId="Equation.3">
              <p:embed/>
            </p:oleObj>
          </a:graphicData>
        </a:graphic>
      </p:graphicFrame>
      <p:pic>
        <p:nvPicPr>
          <p:cNvPr id="15" name="zc3b105rhov_fmpeg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763" y="125413"/>
            <a:ext cx="26003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xc3b105rhov_fmpeg.mpg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5675" y="19050"/>
            <a:ext cx="25003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c3b105rhov_fmpeg.mpg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638" y="3143250"/>
            <a:ext cx="245745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c3b105rhov_fmpeg.mpg">
            <a:hlinkClick r:id="" action="ppaction://media"/>
          </p:cNvPr>
          <p:cNvPicPr>
            <a:picLocks noRot="1" noChangeAspect="1"/>
          </p:cNvPicPr>
          <p:nvPr>
            <a:videoFile r:link="rId5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143250"/>
            <a:ext cx="2478088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Дата 12"/>
          <p:cNvSpPr txBox="1">
            <a:spLocks noGrp="1"/>
          </p:cNvSpPr>
          <p:nvPr/>
        </p:nvSpPr>
        <p:spPr bwMode="auto">
          <a:xfrm>
            <a:off x="685800" y="6248400"/>
            <a:ext cx="18907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0B269DF6-40F8-4F02-AE5E-CCC1F4DD66AD}" type="datetime1">
              <a:rPr lang="en-GB" sz="1400">
                <a:solidFill>
                  <a:srgbClr val="000000"/>
                </a:solidFill>
              </a:rPr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06/07/2014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2302" name="Нижний колонтитул 1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9" name="Дата 1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30B92AE-C929-4449-9F0A-1ED2A58FB12D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909763" y="620713"/>
            <a:ext cx="2190750" cy="525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8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V. Discussion</a:t>
            </a: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1042988" y="1484313"/>
            <a:ext cx="68818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71475" indent="-371475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2000">
                <a:solidFill>
                  <a:schemeClr val="tx1"/>
                </a:solidFill>
              </a:rPr>
              <a:t>Magnetically-driven stellar explosions require combination  of  </a:t>
            </a:r>
          </a:p>
          <a:p>
            <a:pPr eaLnBrk="1" hangingPunct="1">
              <a:buFontTx/>
              <a:buAutoNum type="romanLcParenBoth"/>
            </a:pPr>
            <a:r>
              <a:rPr lang="en-GB" sz="2000" b="1">
                <a:solidFill>
                  <a:schemeClr val="tx1"/>
                </a:solidFill>
              </a:rPr>
              <a:t>fast rotation of stellar cores</a:t>
            </a:r>
            <a:r>
              <a:rPr lang="en-GB" sz="2000">
                <a:solidFill>
                  <a:schemeClr val="tx1"/>
                </a:solidFill>
              </a:rPr>
              <a:t> and (</a:t>
            </a:r>
            <a:r>
              <a:rPr lang="en-GB" sz="2000" b="1">
                <a:solidFill>
                  <a:schemeClr val="tx1"/>
                </a:solidFill>
              </a:rPr>
              <a:t>ii</a:t>
            </a:r>
            <a:r>
              <a:rPr lang="en-GB" sz="2000">
                <a:solidFill>
                  <a:schemeClr val="tx1"/>
                </a:solidFill>
              </a:rPr>
              <a:t>) </a:t>
            </a:r>
            <a:r>
              <a:rPr lang="en-GB" sz="2000" b="1">
                <a:solidFill>
                  <a:schemeClr val="tx1"/>
                </a:solidFill>
              </a:rPr>
              <a:t>strong magnetic fields</a:t>
            </a:r>
            <a:r>
              <a:rPr lang="en-GB" sz="2000">
                <a:solidFill>
                  <a:schemeClr val="tx1"/>
                </a:solidFill>
              </a:rPr>
              <a:t>.</a:t>
            </a:r>
          </a:p>
          <a:p>
            <a:pPr eaLnBrk="1" hangingPunct="1"/>
            <a:endParaRPr lang="en-GB" sz="2000">
              <a:solidFill>
                <a:schemeClr val="tx1"/>
              </a:solidFill>
            </a:endParaRPr>
          </a:p>
          <a:p>
            <a:pPr eaLnBrk="1" hangingPunct="1"/>
            <a:r>
              <a:rPr lang="en-GB" sz="2000">
                <a:solidFill>
                  <a:schemeClr val="tx1"/>
                </a:solidFill>
              </a:rPr>
              <a:t>                           </a:t>
            </a:r>
            <a:r>
              <a:rPr lang="en-GB" sz="2000" i="1">
                <a:solidFill>
                  <a:schemeClr val="tx1"/>
                </a:solidFill>
              </a:rPr>
              <a:t>Can this be achieved?</a:t>
            </a:r>
            <a:r>
              <a:rPr lang="en-GB" sz="2000">
                <a:solidFill>
                  <a:schemeClr val="tx1"/>
                </a:solidFill>
              </a:rPr>
              <a:t>  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8133" name="Text Box 13"/>
          <p:cNvSpPr txBox="1">
            <a:spLocks noChangeArrowheads="1"/>
          </p:cNvSpPr>
          <p:nvPr/>
        </p:nvSpPr>
        <p:spPr bwMode="auto">
          <a:xfrm>
            <a:off x="5848350" y="407511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48134" name="Text Box 15"/>
          <p:cNvSpPr txBox="1">
            <a:spLocks noChangeArrowheads="1"/>
          </p:cNvSpPr>
          <p:nvPr/>
        </p:nvSpPr>
        <p:spPr bwMode="auto">
          <a:xfrm>
            <a:off x="539750" y="3141663"/>
            <a:ext cx="8281988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2000">
                <a:solidFill>
                  <a:schemeClr val="tx1"/>
                </a:solidFill>
              </a:rPr>
              <a:t> Evolutionary models of  solitary massive stars  show that even much </a:t>
            </a:r>
          </a:p>
          <a:p>
            <a:pPr eaLnBrk="1" hangingPunct="1"/>
            <a:r>
              <a:rPr lang="en-GB" sz="2000">
                <a:solidFill>
                  <a:schemeClr val="tx1"/>
                </a:solidFill>
              </a:rPr>
              <a:t>weaker magnetic fields  (Taylor-Spruit dynamo) result in rotation being </a:t>
            </a:r>
          </a:p>
          <a:p>
            <a:pPr eaLnBrk="1" hangingPunct="1"/>
            <a:r>
              <a:rPr lang="en-GB" sz="2000">
                <a:solidFill>
                  <a:schemeClr val="tx1"/>
                </a:solidFill>
              </a:rPr>
              <a:t>too slow for the collapsar model  (Heger et al. 2005) </a:t>
            </a:r>
          </a:p>
          <a:p>
            <a:pPr eaLnBrk="1" hangingPunct="1"/>
            <a:endParaRPr lang="en-GB" sz="2000">
              <a:solidFill>
                <a:schemeClr val="tx1"/>
              </a:solidFill>
            </a:endParaRPr>
          </a:p>
          <a:p>
            <a:pPr eaLnBrk="1" hangingPunct="1">
              <a:buFontTx/>
              <a:buChar char="•"/>
            </a:pPr>
            <a:r>
              <a:rPr lang="en-GB" sz="2000">
                <a:solidFill>
                  <a:schemeClr val="tx1"/>
                </a:solidFill>
              </a:rPr>
              <a:t> Low metallicity may save the collapsar model with neutrino mechanism </a:t>
            </a:r>
          </a:p>
          <a:p>
            <a:pPr eaLnBrk="1" hangingPunct="1"/>
            <a:r>
              <a:rPr lang="en-GB" sz="2000">
                <a:solidFill>
                  <a:schemeClr val="tx1"/>
                </a:solidFill>
              </a:rPr>
              <a:t>(Woosley &amp; Heger 2006) but magnetic mechanism needs much stronger</a:t>
            </a:r>
          </a:p>
          <a:p>
            <a:pPr eaLnBrk="1" hangingPunct="1"/>
            <a:r>
              <a:rPr lang="en-GB" sz="2000">
                <a:solidFill>
                  <a:schemeClr val="tx1"/>
                </a:solidFill>
              </a:rPr>
              <a:t>magnetic field.  </a:t>
            </a:r>
          </a:p>
          <a:p>
            <a:pPr eaLnBrk="1" hangingPunct="1"/>
            <a:endParaRPr lang="en-GB" sz="2000">
              <a:solidFill>
                <a:schemeClr val="tx1"/>
              </a:solidFill>
            </a:endParaRPr>
          </a:p>
          <a:p>
            <a:pPr eaLnBrk="1" hangingPunct="1">
              <a:buFontTx/>
              <a:buChar char="•"/>
            </a:pPr>
            <a:r>
              <a:rPr lang="en-GB" sz="2000">
                <a:solidFill>
                  <a:schemeClr val="tx1"/>
                </a:solidFill>
              </a:rPr>
              <a:t> Solitary magnetic stars (Ap and WD) are slow rotators (solid body rotation).  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8135" name="Дата 8"/>
          <p:cNvSpPr txBox="1">
            <a:spLocks noGrp="1"/>
          </p:cNvSpPr>
          <p:nvPr/>
        </p:nvSpPr>
        <p:spPr bwMode="auto">
          <a:xfrm>
            <a:off x="685800" y="6248400"/>
            <a:ext cx="18907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5690A29D-E257-4814-9FC8-EA0963E5FC32}" type="datetime1">
              <a:rPr lang="en-GB" sz="1400">
                <a:solidFill>
                  <a:srgbClr val="000000"/>
                </a:solidFill>
              </a:rPr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06/07/2014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48137" name="Нижний колонтитул 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0" name="Дата 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ACFD88C-0374-41CC-AAD6-2F644FC0F3FC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927100" y="998538"/>
            <a:ext cx="74993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2000">
                <a:solidFill>
                  <a:schemeClr val="tx1"/>
                </a:solidFill>
              </a:rPr>
              <a:t>  The Magnetar model seems OK as the required magnetic field can be </a:t>
            </a:r>
          </a:p>
          <a:p>
            <a:pPr eaLnBrk="1" hangingPunct="1"/>
            <a:r>
              <a:rPr lang="en-GB" sz="2000">
                <a:solidFill>
                  <a:schemeClr val="tx1"/>
                </a:solidFill>
              </a:rPr>
              <a:t>generated after the collapse via </a:t>
            </a:r>
            <a:r>
              <a:rPr lang="en-GB" sz="2000">
                <a:solidFill>
                  <a:schemeClr val="tx1"/>
                </a:solidFill>
                <a:latin typeface="Symbol" pitchFamily="18" charset="2"/>
              </a:rPr>
              <a:t>a-W </a:t>
            </a:r>
            <a:r>
              <a:rPr lang="en-GB" sz="2000">
                <a:solidFill>
                  <a:schemeClr val="tx1"/>
                </a:solidFill>
              </a:rPr>
              <a:t>dynamo inside the proto-NS </a:t>
            </a:r>
          </a:p>
          <a:p>
            <a:pPr eaLnBrk="1" hangingPunct="1"/>
            <a:r>
              <a:rPr lang="en-GB" sz="2000">
                <a:solidFill>
                  <a:schemeClr val="tx1"/>
                </a:solidFill>
              </a:rPr>
              <a:t>                                                                  (Thompson &amp; Duncan 1995)</a:t>
            </a:r>
          </a:p>
          <a:p>
            <a:pPr eaLnBrk="1" hangingPunct="1"/>
            <a:endParaRPr lang="en-GB" sz="2000">
              <a:solidFill>
                <a:schemeClr val="tx1"/>
              </a:solidFill>
            </a:endParaRPr>
          </a:p>
          <a:p>
            <a:pPr eaLnBrk="1" hangingPunct="1">
              <a:buFontTx/>
              <a:buChar char="•"/>
            </a:pPr>
            <a:r>
              <a:rPr lang="en-GB" sz="2000">
                <a:solidFill>
                  <a:schemeClr val="tx1"/>
                </a:solidFill>
              </a:rPr>
              <a:t>  The Collapsar model with magnetic mechanism. Can the required </a:t>
            </a:r>
          </a:p>
          <a:p>
            <a:pPr eaLnBrk="1" hangingPunct="1"/>
            <a:r>
              <a:rPr lang="en-GB" sz="2000">
                <a:solidFill>
                  <a:schemeClr val="tx1"/>
                </a:solidFill>
              </a:rPr>
              <a:t>   magnetic field be generated in the accretion disk?  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9156" name="Дата 12"/>
          <p:cNvSpPr txBox="1">
            <a:spLocks noGrp="1"/>
          </p:cNvSpPr>
          <p:nvPr/>
        </p:nvSpPr>
        <p:spPr bwMode="auto">
          <a:xfrm>
            <a:off x="685800" y="6248400"/>
            <a:ext cx="18907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845B7E81-86E4-45AA-B048-F855CC42BFA1}" type="datetime1">
              <a:rPr lang="en-GB" sz="1400">
                <a:solidFill>
                  <a:srgbClr val="000000"/>
                </a:solidFill>
              </a:rPr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06/07/2014</a:t>
            </a:fld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49158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4488" y="3136900"/>
            <a:ext cx="4757737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 Box 8"/>
          <p:cNvSpPr txBox="1">
            <a:spLocks noChangeArrowheads="1"/>
          </p:cNvSpPr>
          <p:nvPr/>
        </p:nvSpPr>
        <p:spPr bwMode="auto">
          <a:xfrm>
            <a:off x="971550" y="3817938"/>
            <a:ext cx="6907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2000">
                <a:solidFill>
                  <a:schemeClr val="tx1"/>
                </a:solidFill>
              </a:rPr>
              <a:t>This is  much smaller than  needed to activate the BZ-mechanism!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971550" y="4214813"/>
            <a:ext cx="76327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2000">
                <a:solidFill>
                  <a:schemeClr val="tx1"/>
                </a:solidFill>
              </a:rPr>
              <a:t> Possible ways out for the collapsar model with magnetic mechanism. </a:t>
            </a:r>
          </a:p>
          <a:p>
            <a:r>
              <a:rPr lang="en-GB" sz="2000">
                <a:solidFill>
                  <a:schemeClr val="tx1"/>
                </a:solidFill>
              </a:rPr>
              <a:t>      (i)  strong relic magnetic field of progenitor, </a:t>
            </a:r>
            <a:r>
              <a:rPr lang="en-GB" sz="2000">
                <a:solidFill>
                  <a:schemeClr val="tx1"/>
                </a:solidFill>
                <a:latin typeface="Symbol" pitchFamily="18" charset="2"/>
              </a:rPr>
              <a:t>Y</a:t>
            </a:r>
            <a:r>
              <a:rPr lang="en-GB" sz="2000">
                <a:solidFill>
                  <a:schemeClr val="tx1"/>
                </a:solidFill>
              </a:rPr>
              <a:t>=10</a:t>
            </a:r>
            <a:r>
              <a:rPr lang="en-GB" sz="2000" baseline="30000">
                <a:solidFill>
                  <a:schemeClr val="tx1"/>
                </a:solidFill>
              </a:rPr>
              <a:t>27</a:t>
            </a:r>
            <a:r>
              <a:rPr lang="en-GB" sz="2000">
                <a:solidFill>
                  <a:schemeClr val="tx1"/>
                </a:solidFill>
              </a:rPr>
              <a:t>-10</a:t>
            </a:r>
            <a:r>
              <a:rPr lang="en-GB" sz="2000" baseline="30000">
                <a:solidFill>
                  <a:schemeClr val="tx1"/>
                </a:solidFill>
              </a:rPr>
              <a:t>28</a:t>
            </a:r>
            <a:r>
              <a:rPr lang="en-GB" sz="2000">
                <a:solidFill>
                  <a:schemeClr val="tx1"/>
                </a:solidFill>
              </a:rPr>
              <a:t> Gcm</a:t>
            </a:r>
            <a:r>
              <a:rPr lang="en-GB" sz="2000" baseline="30000">
                <a:solidFill>
                  <a:schemeClr val="tx1"/>
                </a:solidFill>
              </a:rPr>
              <a:t>-2</a:t>
            </a:r>
            <a:r>
              <a:rPr lang="en-GB" sz="2000">
                <a:solidFill>
                  <a:schemeClr val="tx1"/>
                </a:solidFill>
              </a:rPr>
              <a:t>;</a:t>
            </a:r>
          </a:p>
          <a:p>
            <a:r>
              <a:rPr lang="en-GB" sz="2000">
                <a:solidFill>
                  <a:schemeClr val="tx1"/>
                </a:solidFill>
              </a:rPr>
              <a:t>     (ii)  fast rotation of helium in close binary or as the result of </a:t>
            </a:r>
          </a:p>
          <a:p>
            <a:r>
              <a:rPr lang="en-GB" sz="2000">
                <a:solidFill>
                  <a:schemeClr val="tx1"/>
                </a:solidFill>
              </a:rPr>
              <a:t>            spiral-in of compact star (NS or BH) during the common </a:t>
            </a:r>
          </a:p>
          <a:p>
            <a:r>
              <a:rPr lang="en-GB" sz="2000">
                <a:solidFill>
                  <a:schemeClr val="tx1"/>
                </a:solidFill>
              </a:rPr>
              <a:t>            envelope phase (e.g. </a:t>
            </a:r>
            <a:r>
              <a:rPr lang="da-DK" sz="2000">
                <a:solidFill>
                  <a:schemeClr val="tx1"/>
                </a:solidFill>
              </a:rPr>
              <a:t>Tutukov &amp; Yungelson  1979</a:t>
            </a:r>
            <a:r>
              <a:rPr lang="en-GB" sz="2000">
                <a:solidFill>
                  <a:schemeClr val="tx1"/>
                </a:solidFill>
              </a:rPr>
              <a:t> ). In both cases </a:t>
            </a:r>
          </a:p>
          <a:p>
            <a:r>
              <a:rPr lang="en-GB" sz="2000">
                <a:solidFill>
                  <a:schemeClr val="tx1"/>
                </a:solidFill>
              </a:rPr>
              <a:t>            the hydrogen envelope is dispersed leaving a bare helium core.  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9161" name="Нижний колонтитул 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0" name="Дата 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0DFF64F-607E-4A45-A00D-669E6DA4C154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971550" y="901700"/>
            <a:ext cx="79406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tx1"/>
                </a:solidFill>
              </a:rPr>
              <a:t>Required magnetic flux , </a:t>
            </a:r>
            <a:r>
              <a:rPr lang="en-GB" sz="2000">
                <a:solidFill>
                  <a:schemeClr val="tx1"/>
                </a:solidFill>
                <a:latin typeface="Symbol" pitchFamily="18" charset="2"/>
              </a:rPr>
              <a:t>Y</a:t>
            </a:r>
            <a:r>
              <a:rPr lang="en-GB" sz="2000">
                <a:solidFill>
                  <a:schemeClr val="tx1"/>
                </a:solidFill>
              </a:rPr>
              <a:t>=10</a:t>
            </a:r>
            <a:r>
              <a:rPr lang="en-GB" sz="2000" baseline="30000">
                <a:solidFill>
                  <a:schemeClr val="tx1"/>
                </a:solidFill>
              </a:rPr>
              <a:t>27-28</a:t>
            </a:r>
            <a:r>
              <a:rPr lang="en-GB" sz="2000">
                <a:solidFill>
                  <a:schemeClr val="tx1"/>
                </a:solidFill>
              </a:rPr>
              <a:t> Gcm</a:t>
            </a:r>
            <a:r>
              <a:rPr lang="en-GB" sz="2000" baseline="30000">
                <a:solidFill>
                  <a:schemeClr val="tx1"/>
                </a:solidFill>
              </a:rPr>
              <a:t>-2</a:t>
            </a:r>
            <a:r>
              <a:rPr lang="en-GB" sz="2000">
                <a:solidFill>
                  <a:schemeClr val="tx1"/>
                </a:solidFill>
              </a:rPr>
              <a:t>, close to the highest </a:t>
            </a:r>
          </a:p>
          <a:p>
            <a:r>
              <a:rPr lang="en-GB" sz="2000">
                <a:solidFill>
                  <a:schemeClr val="tx1"/>
                </a:solidFill>
              </a:rPr>
              <a:t>value observed in magnetic stars.  </a:t>
            </a:r>
          </a:p>
          <a:p>
            <a:endParaRPr lang="en-GB" sz="200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en-GB" sz="2000">
                <a:solidFill>
                  <a:schemeClr val="tx1"/>
                </a:solidFill>
              </a:rPr>
              <a:t>  Accretion rate through the polar region can strongly decline  </a:t>
            </a:r>
          </a:p>
          <a:p>
            <a:r>
              <a:rPr lang="en-GB" sz="2000">
                <a:solidFill>
                  <a:schemeClr val="tx1"/>
                </a:solidFill>
              </a:rPr>
              <a:t>    several seconds  after the collapse (Woosley &amp; MacFadyen 1999),</a:t>
            </a:r>
          </a:p>
          <a:p>
            <a:r>
              <a:rPr lang="en-GB" sz="2000">
                <a:solidFill>
                  <a:schemeClr val="tx1"/>
                </a:solidFill>
              </a:rPr>
              <a:t>    reducing the magnetic flux required for explosion (for solid rotation </a:t>
            </a:r>
          </a:p>
          <a:p>
            <a:r>
              <a:rPr lang="en-GB" sz="2000">
                <a:solidFill>
                  <a:schemeClr val="tx1"/>
                </a:solidFill>
              </a:rPr>
              <a:t>    factor 3-10, not so effective as we want); </a:t>
            </a:r>
          </a:p>
          <a:p>
            <a:endParaRPr lang="en-GB" sz="200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en-GB" sz="2000">
                <a:solidFill>
                  <a:schemeClr val="tx1"/>
                </a:solidFill>
              </a:rPr>
              <a:t>  Neutrino heating  (excluded in the simulations) may also help to </a:t>
            </a:r>
          </a:p>
          <a:p>
            <a:r>
              <a:rPr lang="en-GB" sz="2000">
                <a:solidFill>
                  <a:schemeClr val="tx1"/>
                </a:solidFill>
              </a:rPr>
              <a:t>   reduce the required  magnetic flux;</a:t>
            </a:r>
          </a:p>
          <a:p>
            <a:endParaRPr lang="en-GB" sz="200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en-GB" sz="2000">
                <a:solidFill>
                  <a:schemeClr val="tx1"/>
                </a:solidFill>
              </a:rPr>
              <a:t>  Magnetic field of massive stars is difficult to measure. </a:t>
            </a:r>
          </a:p>
          <a:p>
            <a:r>
              <a:rPr lang="en-GB" sz="2000">
                <a:solidFill>
                  <a:schemeClr val="tx1"/>
                </a:solidFill>
              </a:rPr>
              <a:t>    It can be higher than </a:t>
            </a:r>
            <a:r>
              <a:rPr lang="en-GB" sz="2000">
                <a:solidFill>
                  <a:schemeClr val="tx1"/>
                </a:solidFill>
                <a:latin typeface="Symbol" pitchFamily="18" charset="2"/>
              </a:rPr>
              <a:t>Y</a:t>
            </a:r>
            <a:r>
              <a:rPr lang="en-GB" sz="2000">
                <a:solidFill>
                  <a:schemeClr val="tx1"/>
                </a:solidFill>
              </a:rPr>
              <a:t>=2x10</a:t>
            </a:r>
            <a:r>
              <a:rPr lang="en-GB" sz="2000" baseline="30000">
                <a:solidFill>
                  <a:schemeClr val="tx1"/>
                </a:solidFill>
              </a:rPr>
              <a:t>27</a:t>
            </a:r>
            <a:r>
              <a:rPr lang="en-GB" sz="2000">
                <a:solidFill>
                  <a:schemeClr val="tx1"/>
                </a:solidFill>
              </a:rPr>
              <a:t> Gcm</a:t>
            </a:r>
            <a:r>
              <a:rPr lang="en-GB" sz="2000" baseline="30000">
                <a:solidFill>
                  <a:schemeClr val="tx1"/>
                </a:solidFill>
              </a:rPr>
              <a:t>-2</a:t>
            </a:r>
            <a:r>
              <a:rPr lang="en-GB" sz="2000">
                <a:solidFill>
                  <a:schemeClr val="tx1"/>
                </a:solidFill>
              </a:rPr>
              <a:t> ;</a:t>
            </a:r>
          </a:p>
          <a:p>
            <a:r>
              <a:rPr lang="en-GB" sz="2000">
                <a:solidFill>
                  <a:schemeClr val="tx1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en-GB" sz="2000">
                <a:solidFill>
                  <a:schemeClr val="tx1"/>
                </a:solidFill>
              </a:rPr>
              <a:t>  Strong relic magnetic field of massive stars may not have enough time </a:t>
            </a:r>
          </a:p>
          <a:p>
            <a:r>
              <a:rPr lang="en-GB" sz="2000">
                <a:solidFill>
                  <a:schemeClr val="tx1"/>
                </a:solidFill>
              </a:rPr>
              <a:t>   to diffuse to the stellar surface,  t</a:t>
            </a:r>
            <a:r>
              <a:rPr lang="en-GB" sz="2000" baseline="-25000">
                <a:solidFill>
                  <a:schemeClr val="tx1"/>
                </a:solidFill>
              </a:rPr>
              <a:t>d</a:t>
            </a:r>
            <a:r>
              <a:rPr lang="en-GB" sz="2000">
                <a:solidFill>
                  <a:schemeClr val="tx1"/>
                </a:solidFill>
              </a:rPr>
              <a:t> ~ 10</a:t>
            </a:r>
            <a:r>
              <a:rPr lang="en-GB" sz="2000" baseline="30000">
                <a:solidFill>
                  <a:schemeClr val="tx1"/>
                </a:solidFill>
              </a:rPr>
              <a:t>9</a:t>
            </a:r>
            <a:r>
              <a:rPr lang="en-GB" sz="2000">
                <a:solidFill>
                  <a:schemeClr val="tx1"/>
                </a:solidFill>
              </a:rPr>
              <a:t> yrs &lt;&lt; t</a:t>
            </a:r>
            <a:r>
              <a:rPr lang="en-GB" sz="2000" baseline="-25000">
                <a:solidFill>
                  <a:schemeClr val="tx1"/>
                </a:solidFill>
              </a:rPr>
              <a:t>evol</a:t>
            </a:r>
            <a:r>
              <a:rPr lang="en-GB" sz="2000">
                <a:solidFill>
                  <a:schemeClr val="tx1"/>
                </a:solidFill>
              </a:rPr>
              <a:t> ,</a:t>
            </a:r>
          </a:p>
          <a:p>
            <a:r>
              <a:rPr lang="en-GB" sz="2000">
                <a:solidFill>
                  <a:schemeClr val="tx1"/>
                </a:solidFill>
              </a:rPr>
              <a:t>                                                                           (Braithwaite Spruit, 2005)</a:t>
            </a:r>
          </a:p>
          <a:p>
            <a:r>
              <a:rPr lang="en-GB" sz="2000">
                <a:solidFill>
                  <a:schemeClr val="tx1"/>
                </a:solidFill>
              </a:rPr>
              <a:t>    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0180" name="Дата 5"/>
          <p:cNvSpPr txBox="1">
            <a:spLocks noGrp="1"/>
          </p:cNvSpPr>
          <p:nvPr/>
        </p:nvSpPr>
        <p:spPr bwMode="auto">
          <a:xfrm>
            <a:off x="685800" y="6248400"/>
            <a:ext cx="18907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C48A48C5-BC2C-44C1-AFF0-9832027A7823}" type="datetime1">
              <a:rPr lang="en-GB" sz="1400">
                <a:solidFill>
                  <a:srgbClr val="000000"/>
                </a:solidFill>
              </a:rPr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06/07/2014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50182" name="Нижний колонтитул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B501702-BE4A-4874-8216-382C9A459B3E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Рисунок 1" descr="c23m285t17_1550_rhobv_z200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3" y="642938"/>
            <a:ext cx="34337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2" descr="c23m288t17a45_1190_rhobv_z200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5" y="642938"/>
            <a:ext cx="321468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3"/>
          <p:cNvSpPr txBox="1">
            <a:spLocks noChangeArrowheads="1"/>
          </p:cNvSpPr>
          <p:nvPr/>
        </p:nvSpPr>
        <p:spPr bwMode="auto">
          <a:xfrm>
            <a:off x="1092200" y="144463"/>
            <a:ext cx="24860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chemeClr val="tx1"/>
                </a:solidFill>
              </a:rPr>
              <a:t>a=0.6    </a:t>
            </a:r>
            <a:r>
              <a:rPr lang="el-GR">
                <a:solidFill>
                  <a:schemeClr val="tx1"/>
                </a:solidFill>
              </a:rPr>
              <a:t>Ψ</a:t>
            </a:r>
            <a:r>
              <a:rPr lang="en-US">
                <a:solidFill>
                  <a:schemeClr val="tx1"/>
                </a:solidFill>
              </a:rPr>
              <a:t>=3x10</a:t>
            </a:r>
            <a:r>
              <a:rPr lang="en-US" baseline="30000">
                <a:solidFill>
                  <a:schemeClr val="tx1"/>
                </a:solidFill>
              </a:rPr>
              <a:t>28</a:t>
            </a:r>
            <a:r>
              <a:rPr lang="en-US">
                <a:solidFill>
                  <a:schemeClr val="tx1"/>
                </a:solidFill>
              </a:rPr>
              <a:t> 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0247" name="TextBox 4"/>
          <p:cNvSpPr txBox="1">
            <a:spLocks noChangeArrowheads="1"/>
          </p:cNvSpPr>
          <p:nvPr/>
        </p:nvSpPr>
        <p:spPr bwMode="auto">
          <a:xfrm>
            <a:off x="5429250" y="144463"/>
            <a:ext cx="26384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chemeClr val="tx1"/>
                </a:solidFill>
              </a:rPr>
              <a:t>a=0.45    </a:t>
            </a:r>
            <a:r>
              <a:rPr lang="el-GR">
                <a:solidFill>
                  <a:schemeClr val="tx1"/>
                </a:solidFill>
              </a:rPr>
              <a:t>Ψ</a:t>
            </a:r>
            <a:r>
              <a:rPr lang="en-US">
                <a:solidFill>
                  <a:schemeClr val="tx1"/>
                </a:solidFill>
              </a:rPr>
              <a:t>=6x10</a:t>
            </a:r>
            <a:r>
              <a:rPr lang="en-US" baseline="30000">
                <a:solidFill>
                  <a:schemeClr val="tx1"/>
                </a:solidFill>
              </a:rPr>
              <a:t>28</a:t>
            </a:r>
            <a:r>
              <a:rPr lang="en-US">
                <a:solidFill>
                  <a:schemeClr val="tx1"/>
                </a:solidFill>
              </a:rPr>
              <a:t> </a:t>
            </a:r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92200" y="4429125"/>
          <a:ext cx="6480176" cy="1482724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1128252"/>
                <a:gridCol w="723226"/>
                <a:gridCol w="660143"/>
                <a:gridCol w="752657"/>
                <a:gridCol w="684234"/>
                <a:gridCol w="1094774"/>
                <a:gridCol w="1436890"/>
              </a:tblGrid>
              <a:tr h="3706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Model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l-GR" sz="1800" dirty="0" smtClean="0">
                          <a:solidFill>
                            <a:schemeClr val="bg1"/>
                          </a:solidFill>
                        </a:rPr>
                        <a:t>Ψ</a:t>
                      </a:r>
                      <a:r>
                        <a:rPr lang="en-US" sz="1800" baseline="-25000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ru-RU" sz="1800" baseline="-25000" dirty="0">
                        <a:solidFill>
                          <a:schemeClr val="bg1"/>
                        </a:solidFill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</a:t>
                      </a:r>
                      <a:r>
                        <a:rPr lang="en-US" sz="1800" baseline="-25000" dirty="0" smtClean="0"/>
                        <a:t>0,7</a:t>
                      </a:r>
                      <a:endParaRPr lang="ru-RU" sz="1800" baseline="-250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</a:t>
                      </a:r>
                      <a:r>
                        <a:rPr lang="en-US" sz="1800" baseline="-25000" dirty="0" smtClean="0"/>
                        <a:t>51</a:t>
                      </a:r>
                      <a:endParaRPr lang="ru-RU" sz="1800" baseline="-250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dM</a:t>
                      </a:r>
                      <a:r>
                        <a:rPr lang="en-US" sz="1800" baseline="-25000" dirty="0" smtClean="0"/>
                        <a:t>BH </a:t>
                      </a:r>
                      <a:r>
                        <a:rPr lang="en-US" sz="1800" baseline="0" dirty="0" smtClean="0"/>
                        <a:t>/</a:t>
                      </a:r>
                      <a:r>
                        <a:rPr lang="en-US" sz="1800" baseline="0" dirty="0" err="1" smtClean="0"/>
                        <a:t>dt</a:t>
                      </a:r>
                      <a:endParaRPr lang="ru-RU" sz="1800" baseline="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 smtClean="0"/>
                        <a:t>η</a:t>
                      </a:r>
                      <a:endParaRPr lang="ru-RU" sz="1800" dirty="0" smtClean="0"/>
                    </a:p>
                  </a:txBody>
                  <a:tcPr marL="91443" marR="91443" marT="45700" marB="45700"/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0.6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1.4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0.6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4.2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0.44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0.017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0.0144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0.45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8.4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1.04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0.012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0.049</a:t>
                      </a:r>
                      <a:endParaRPr lang="ru-RU" sz="1800" dirty="0"/>
                    </a:p>
                  </a:txBody>
                  <a:tcPr marL="91443" marR="91443" marT="45700" marB="45700"/>
                </a:tc>
              </a:tr>
            </a:tbl>
          </a:graphicData>
        </a:graphic>
      </p:graphicFrame>
      <p:pic>
        <p:nvPicPr>
          <p:cNvPr id="8" name="Рисунок 7" descr="col_beta_b_v_23000_zoom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5" y="642938"/>
            <a:ext cx="321468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23m285a6rhovz_mpegp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925" y="642938"/>
            <a:ext cx="450532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5429250" y="3786188"/>
          <a:ext cx="2374900" cy="482600"/>
        </p:xfrm>
        <a:graphic>
          <a:graphicData uri="http://schemas.openxmlformats.org/presentationml/2006/ole">
            <p:oleObj spid="_x0000_s13355" name="Equation" r:id="rId9" imgW="2374900" imgH="482600" progId="Equation.3">
              <p:embed/>
            </p:oleObj>
          </a:graphicData>
        </a:graphic>
      </p:graphicFrame>
      <p:sp>
        <p:nvSpPr>
          <p:cNvPr id="10292" name="Дата 11"/>
          <p:cNvSpPr txBox="1">
            <a:spLocks noGrp="1"/>
          </p:cNvSpPr>
          <p:nvPr/>
        </p:nvSpPr>
        <p:spPr bwMode="auto">
          <a:xfrm>
            <a:off x="685800" y="6248400"/>
            <a:ext cx="18907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5579003B-6190-42BD-A5C2-95CFE3B8918C}" type="datetime1">
              <a:rPr lang="en-GB" sz="1400">
                <a:solidFill>
                  <a:srgbClr val="000000"/>
                </a:solidFill>
              </a:rPr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06/07/2014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0294" name="Нижний колонтитул 1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CF09904-F260-4E70-B90E-0779125974E6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53223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/>
          </p:nvPr>
        </p:nvSpPr>
        <p:spPr>
          <a:xfrm>
            <a:off x="455613" y="0"/>
            <a:ext cx="8229600" cy="1143000"/>
          </a:xfrm>
        </p:spPr>
        <p:txBody>
          <a:bodyPr/>
          <a:lstStyle/>
          <a:p>
            <a:r>
              <a:rPr lang="ru-RU" smtClean="0"/>
              <a:t>Аккреция НЗ в оболчке</a:t>
            </a:r>
            <a:endParaRPr lang="de-DE" smtClean="0"/>
          </a:p>
        </p:txBody>
      </p:sp>
      <p:pic>
        <p:nvPicPr>
          <p:cNvPr id="51203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25" y="836613"/>
            <a:ext cx="279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075" y="812800"/>
            <a:ext cx="28241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1238" y="908050"/>
            <a:ext cx="26003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25" y="4437063"/>
            <a:ext cx="279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5488" y="4451350"/>
            <a:ext cx="279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465638"/>
            <a:ext cx="2773363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Нижний колонтитул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8CF1A4C-E228-4E6B-AE50-72BE06D052DB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514475"/>
            <a:ext cx="519112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1196975" y="533400"/>
            <a:ext cx="7088905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800" dirty="0" smtClean="0">
                <a:solidFill>
                  <a:srgbClr val="3333CC"/>
                </a:solidFill>
              </a:rPr>
              <a:t> </a:t>
            </a:r>
            <a:r>
              <a:rPr lang="en-GB" i="1" dirty="0">
                <a:solidFill>
                  <a:srgbClr val="3333CC"/>
                </a:solidFill>
              </a:rPr>
              <a:t>Relativistic jet/pancake model of GRBs and afterglows:</a:t>
            </a: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820738" y="4967288"/>
            <a:ext cx="15335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jet at birth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FF0000"/>
                </a:solidFill>
              </a:rPr>
              <a:t>(we are here)</a:t>
            </a: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3182938" y="5195888"/>
            <a:ext cx="153035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pancake later</a:t>
            </a:r>
          </a:p>
        </p:txBody>
      </p:sp>
      <p:sp>
        <p:nvSpPr>
          <p:cNvPr id="21511" name="Line 5"/>
          <p:cNvSpPr>
            <a:spLocks noChangeShapeType="1"/>
          </p:cNvSpPr>
          <p:nvPr/>
        </p:nvSpPr>
        <p:spPr bwMode="auto">
          <a:xfrm flipV="1">
            <a:off x="1524000" y="3578225"/>
            <a:ext cx="762000" cy="14541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512" name="Line 6"/>
          <p:cNvSpPr>
            <a:spLocks noChangeShapeType="1"/>
          </p:cNvSpPr>
          <p:nvPr/>
        </p:nvSpPr>
        <p:spPr bwMode="auto">
          <a:xfrm flipV="1">
            <a:off x="3733800" y="3578225"/>
            <a:ext cx="1447800" cy="16065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515" name="Нижний колонтитул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4220626-BDF5-4A42-AD12-4D4DA47957E8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58113" cy="1138237"/>
          </a:xfrm>
        </p:spPr>
        <p:txBody>
          <a:bodyPr/>
          <a:lstStyle/>
          <a:p>
            <a:r>
              <a:rPr lang="en-GB" sz="2400" smtClean="0">
                <a:solidFill>
                  <a:schemeClr val="accent2"/>
                </a:solidFill>
              </a:rPr>
              <a:t>The accretion rate onto the NS in different models</a:t>
            </a:r>
            <a:endParaRPr lang="de-DE" sz="2400" smtClean="0">
              <a:solidFill>
                <a:schemeClr val="accent2"/>
              </a:solidFill>
            </a:endParaRPr>
          </a:p>
        </p:txBody>
      </p:sp>
      <p:pic>
        <p:nvPicPr>
          <p:cNvPr id="37891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46088" y="1412875"/>
            <a:ext cx="2686050" cy="2012950"/>
          </a:xfrm>
        </p:spPr>
      </p:pic>
      <p:pic>
        <p:nvPicPr>
          <p:cNvPr id="37892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28750"/>
            <a:ext cx="266382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3938" y="1498600"/>
            <a:ext cx="257175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438" y="4043363"/>
            <a:ext cx="2600325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076700"/>
            <a:ext cx="26003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63" y="4064000"/>
            <a:ext cx="260032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Нижний колонтитул 1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3AF38E7-DF3A-48D0-B699-2B9B02F5C822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845033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Oval 1"/>
          <p:cNvSpPr>
            <a:spLocks noChangeArrowheads="1"/>
          </p:cNvSpPr>
          <p:nvPr/>
        </p:nvSpPr>
        <p:spPr bwMode="auto">
          <a:xfrm>
            <a:off x="4724400" y="3657600"/>
            <a:ext cx="3810000" cy="838200"/>
          </a:xfrm>
          <a:prstGeom prst="ellipse">
            <a:avLst/>
          </a:prstGeom>
          <a:solidFill>
            <a:srgbClr val="FF7C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531813" y="762000"/>
            <a:ext cx="7255617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i="1" dirty="0" smtClean="0">
                <a:solidFill>
                  <a:srgbClr val="3333CC"/>
                </a:solidFill>
              </a:rPr>
              <a:t>Merge </a:t>
            </a:r>
            <a:r>
              <a:rPr lang="en-GB" i="1" dirty="0">
                <a:solidFill>
                  <a:srgbClr val="3333CC"/>
                </a:solidFill>
              </a:rPr>
              <a:t>of compact stars – origin of short duration GRBs?</a:t>
            </a: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820738" y="2413000"/>
            <a:ext cx="2987675" cy="10080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Neutron star + Neutron star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Neutron star + Black hole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White dwarf + Black hole</a:t>
            </a:r>
          </a:p>
        </p:txBody>
      </p:sp>
      <p:sp>
        <p:nvSpPr>
          <p:cNvPr id="22534" name="Text Box 4"/>
          <p:cNvSpPr txBox="1">
            <a:spLocks noChangeArrowheads="1"/>
          </p:cNvSpPr>
          <p:nvPr/>
        </p:nvSpPr>
        <p:spPr bwMode="auto">
          <a:xfrm>
            <a:off x="5178425" y="2641600"/>
            <a:ext cx="2897188" cy="3984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Black hole + compact disk</a:t>
            </a:r>
          </a:p>
        </p:txBody>
      </p:sp>
      <p:sp>
        <p:nvSpPr>
          <p:cNvPr id="22535" name="Text Box 5"/>
          <p:cNvSpPr txBox="1">
            <a:spLocks noChangeArrowheads="1"/>
          </p:cNvSpPr>
          <p:nvPr/>
        </p:nvSpPr>
        <p:spPr bwMode="auto">
          <a:xfrm>
            <a:off x="5940425" y="1216321"/>
            <a:ext cx="2534966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 err="1" smtClean="0">
                <a:solidFill>
                  <a:srgbClr val="000000"/>
                </a:solidFill>
              </a:rPr>
              <a:t>Blinnikov</a:t>
            </a:r>
            <a:r>
              <a:rPr lang="en-GB" sz="2000" dirty="0" smtClean="0">
                <a:solidFill>
                  <a:srgbClr val="000000"/>
                </a:solidFill>
              </a:rPr>
              <a:t> et al (1984);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 err="1" smtClean="0">
                <a:solidFill>
                  <a:srgbClr val="000000"/>
                </a:solidFill>
              </a:rPr>
              <a:t>Paczynsky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>
                <a:solidFill>
                  <a:srgbClr val="000000"/>
                </a:solidFill>
              </a:rPr>
              <a:t>(1986);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Goodman (1986);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 err="1">
                <a:solidFill>
                  <a:srgbClr val="000000"/>
                </a:solidFill>
              </a:rPr>
              <a:t>Eichler</a:t>
            </a:r>
            <a:r>
              <a:rPr lang="en-GB" sz="2000" dirty="0">
                <a:solidFill>
                  <a:srgbClr val="000000"/>
                </a:solidFill>
              </a:rPr>
              <a:t> et al.(1989);</a:t>
            </a:r>
          </a:p>
        </p:txBody>
      </p:sp>
      <p:sp>
        <p:nvSpPr>
          <p:cNvPr id="22536" name="Oval 6"/>
          <p:cNvSpPr>
            <a:spLocks noChangeArrowheads="1"/>
          </p:cNvSpPr>
          <p:nvPr/>
        </p:nvSpPr>
        <p:spPr bwMode="auto">
          <a:xfrm>
            <a:off x="1524000" y="3657600"/>
            <a:ext cx="990600" cy="685800"/>
          </a:xfrm>
          <a:prstGeom prst="ellipse">
            <a:avLst/>
          </a:prstGeom>
          <a:solidFill>
            <a:srgbClr val="CC660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2537" name="Oval 7"/>
          <p:cNvSpPr>
            <a:spLocks noChangeArrowheads="1"/>
          </p:cNvSpPr>
          <p:nvPr/>
        </p:nvSpPr>
        <p:spPr bwMode="auto">
          <a:xfrm>
            <a:off x="2667000" y="3810000"/>
            <a:ext cx="381000" cy="3810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2538" name="Oval 8"/>
          <p:cNvSpPr>
            <a:spLocks noChangeArrowheads="1"/>
          </p:cNvSpPr>
          <p:nvPr/>
        </p:nvSpPr>
        <p:spPr bwMode="auto">
          <a:xfrm>
            <a:off x="6019800" y="3886200"/>
            <a:ext cx="1143000" cy="3810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2539" name="Oval 9"/>
          <p:cNvSpPr>
            <a:spLocks noChangeArrowheads="1"/>
          </p:cNvSpPr>
          <p:nvPr/>
        </p:nvSpPr>
        <p:spPr bwMode="auto">
          <a:xfrm>
            <a:off x="6400800" y="3810000"/>
            <a:ext cx="457200" cy="457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2540" name="Line 10"/>
          <p:cNvSpPr>
            <a:spLocks noChangeShapeType="1"/>
          </p:cNvSpPr>
          <p:nvPr/>
        </p:nvSpPr>
        <p:spPr bwMode="auto">
          <a:xfrm>
            <a:off x="4038600" y="2895600"/>
            <a:ext cx="914400" cy="1588"/>
          </a:xfrm>
          <a:prstGeom prst="line">
            <a:avLst/>
          </a:prstGeom>
          <a:noFill/>
          <a:ln w="381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254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32363"/>
            <a:ext cx="208915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4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0"/>
            <a:ext cx="2011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4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56288"/>
            <a:ext cx="289242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44" name="Text Box 14"/>
          <p:cNvSpPr txBox="1">
            <a:spLocks noChangeArrowheads="1"/>
          </p:cNvSpPr>
          <p:nvPr/>
        </p:nvSpPr>
        <p:spPr bwMode="auto">
          <a:xfrm>
            <a:off x="4395788" y="4814888"/>
            <a:ext cx="29384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Burst duration:  0.1s – 1.0s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Released binding energy:</a:t>
            </a:r>
          </a:p>
        </p:txBody>
      </p:sp>
      <p:sp>
        <p:nvSpPr>
          <p:cNvPr id="22545" name="Line 15"/>
          <p:cNvSpPr>
            <a:spLocks noChangeShapeType="1"/>
          </p:cNvSpPr>
          <p:nvPr/>
        </p:nvSpPr>
        <p:spPr bwMode="auto">
          <a:xfrm>
            <a:off x="3200400" y="4953000"/>
            <a:ext cx="1588" cy="76200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46" name="Line 16"/>
          <p:cNvSpPr>
            <a:spLocks noChangeShapeType="1"/>
          </p:cNvSpPr>
          <p:nvPr/>
        </p:nvSpPr>
        <p:spPr bwMode="auto">
          <a:xfrm>
            <a:off x="3200400" y="5334000"/>
            <a:ext cx="838200" cy="1588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47" name="Line 17"/>
          <p:cNvSpPr>
            <a:spLocks noChangeShapeType="1"/>
          </p:cNvSpPr>
          <p:nvPr/>
        </p:nvSpPr>
        <p:spPr bwMode="auto">
          <a:xfrm>
            <a:off x="4267200" y="4953000"/>
            <a:ext cx="1588" cy="114300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50" name="Нижний колонтитул 2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23" name="Дата 2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C9F6DC4-4E98-4631-BC3D-98D62911676E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916491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Oval 1"/>
          <p:cNvSpPr>
            <a:spLocks noChangeArrowheads="1"/>
          </p:cNvSpPr>
          <p:nvPr/>
        </p:nvSpPr>
        <p:spPr bwMode="auto">
          <a:xfrm>
            <a:off x="381000" y="3048000"/>
            <a:ext cx="5791200" cy="3200400"/>
          </a:xfrm>
          <a:prstGeom prst="ellipse">
            <a:avLst/>
          </a:prstGeom>
          <a:solidFill>
            <a:srgbClr val="FF99CC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3556" name="Oval 2"/>
          <p:cNvSpPr>
            <a:spLocks noChangeArrowheads="1"/>
          </p:cNvSpPr>
          <p:nvPr/>
        </p:nvSpPr>
        <p:spPr bwMode="auto">
          <a:xfrm>
            <a:off x="1066800" y="4095750"/>
            <a:ext cx="1524000" cy="1085850"/>
          </a:xfrm>
          <a:prstGeom prst="ellipse">
            <a:avLst/>
          </a:prstGeom>
          <a:solidFill>
            <a:srgbClr val="FF7C8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3557" name="Oval 3"/>
          <p:cNvSpPr>
            <a:spLocks noChangeArrowheads="1"/>
          </p:cNvSpPr>
          <p:nvPr/>
        </p:nvSpPr>
        <p:spPr bwMode="auto">
          <a:xfrm>
            <a:off x="3657600" y="4095750"/>
            <a:ext cx="1504950" cy="1085850"/>
          </a:xfrm>
          <a:prstGeom prst="ellipse">
            <a:avLst/>
          </a:prstGeom>
          <a:solidFill>
            <a:srgbClr val="FF7C8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609600" y="685800"/>
            <a:ext cx="564318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i="1" dirty="0" err="1" smtClean="0">
                <a:solidFill>
                  <a:srgbClr val="3333CC"/>
                </a:solidFill>
              </a:rPr>
              <a:t>Collapsars</a:t>
            </a:r>
            <a:r>
              <a:rPr lang="en-GB" i="1" dirty="0">
                <a:solidFill>
                  <a:srgbClr val="3333CC"/>
                </a:solidFill>
              </a:rPr>
              <a:t>– origin of long duration GRBs?</a:t>
            </a: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5484813" y="1431925"/>
            <a:ext cx="336073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Woosley (1993)</a:t>
            </a:r>
            <a:r>
              <a:rPr lang="ar-SA" sz="2000">
                <a:solidFill>
                  <a:srgbClr val="000000"/>
                </a:solidFill>
              </a:rPr>
              <a:t>‏</a:t>
            </a:r>
            <a:endParaRPr lang="en-GB" sz="200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MacFadyen &amp; Woosley (1999)</a:t>
            </a:r>
            <a:r>
              <a:rPr lang="ar-SA" sz="2000">
                <a:solidFill>
                  <a:srgbClr val="000000"/>
                </a:solidFill>
              </a:rPr>
              <a:t>‏</a:t>
            </a:r>
            <a:endParaRPr lang="en-GB" sz="2000">
              <a:solidFill>
                <a:srgbClr val="000000"/>
              </a:solidFill>
            </a:endParaRPr>
          </a:p>
        </p:txBody>
      </p:sp>
      <p:sp>
        <p:nvSpPr>
          <p:cNvPr id="23560" name="Oval 6"/>
          <p:cNvSpPr>
            <a:spLocks noChangeArrowheads="1"/>
          </p:cNvSpPr>
          <p:nvPr/>
        </p:nvSpPr>
        <p:spPr bwMode="auto">
          <a:xfrm>
            <a:off x="1749425" y="4419600"/>
            <a:ext cx="1146175" cy="457200"/>
          </a:xfrm>
          <a:prstGeom prst="ellipse">
            <a:avLst/>
          </a:prstGeom>
          <a:solidFill>
            <a:srgbClr val="CC660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3561" name="Oval 7"/>
          <p:cNvSpPr>
            <a:spLocks noChangeArrowheads="1"/>
          </p:cNvSpPr>
          <p:nvPr/>
        </p:nvSpPr>
        <p:spPr bwMode="auto">
          <a:xfrm>
            <a:off x="3352800" y="4419600"/>
            <a:ext cx="1146175" cy="457200"/>
          </a:xfrm>
          <a:prstGeom prst="ellipse">
            <a:avLst/>
          </a:prstGeom>
          <a:solidFill>
            <a:srgbClr val="CC660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3562" name="Oval 8"/>
          <p:cNvSpPr>
            <a:spLocks noChangeArrowheads="1"/>
          </p:cNvSpPr>
          <p:nvPr/>
        </p:nvSpPr>
        <p:spPr bwMode="auto">
          <a:xfrm>
            <a:off x="2819400" y="4573588"/>
            <a:ext cx="663575" cy="74612"/>
          </a:xfrm>
          <a:prstGeom prst="ellipse">
            <a:avLst/>
          </a:prstGeom>
          <a:solidFill>
            <a:srgbClr val="CC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3563" name="Oval 9"/>
          <p:cNvSpPr>
            <a:spLocks noChangeArrowheads="1"/>
          </p:cNvSpPr>
          <p:nvPr/>
        </p:nvSpPr>
        <p:spPr bwMode="auto">
          <a:xfrm>
            <a:off x="2971800" y="4495800"/>
            <a:ext cx="241300" cy="2286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3564" name="Line 10"/>
          <p:cNvSpPr>
            <a:spLocks noChangeShapeType="1"/>
          </p:cNvSpPr>
          <p:nvPr/>
        </p:nvSpPr>
        <p:spPr bwMode="auto">
          <a:xfrm>
            <a:off x="1103313" y="3684588"/>
            <a:ext cx="233362" cy="481012"/>
          </a:xfrm>
          <a:prstGeom prst="line">
            <a:avLst/>
          </a:prstGeom>
          <a:noFill/>
          <a:ln w="1908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65" name="Line 11"/>
          <p:cNvSpPr>
            <a:spLocks noChangeShapeType="1"/>
          </p:cNvSpPr>
          <p:nvPr/>
        </p:nvSpPr>
        <p:spPr bwMode="auto">
          <a:xfrm flipH="1">
            <a:off x="4760913" y="3606800"/>
            <a:ext cx="233362" cy="482600"/>
          </a:xfrm>
          <a:prstGeom prst="line">
            <a:avLst/>
          </a:prstGeom>
          <a:noFill/>
          <a:ln w="1908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66" name="Line 12"/>
          <p:cNvSpPr>
            <a:spLocks noChangeShapeType="1"/>
          </p:cNvSpPr>
          <p:nvPr/>
        </p:nvSpPr>
        <p:spPr bwMode="auto">
          <a:xfrm>
            <a:off x="496888" y="4594225"/>
            <a:ext cx="533400" cy="30163"/>
          </a:xfrm>
          <a:prstGeom prst="line">
            <a:avLst/>
          </a:prstGeom>
          <a:noFill/>
          <a:ln w="1908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67" name="Line 13"/>
          <p:cNvSpPr>
            <a:spLocks noChangeShapeType="1"/>
          </p:cNvSpPr>
          <p:nvPr/>
        </p:nvSpPr>
        <p:spPr bwMode="auto">
          <a:xfrm flipH="1" flipV="1">
            <a:off x="5218113" y="4525963"/>
            <a:ext cx="539750" cy="14287"/>
          </a:xfrm>
          <a:prstGeom prst="line">
            <a:avLst/>
          </a:prstGeom>
          <a:noFill/>
          <a:ln w="1908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68" name="Line 14"/>
          <p:cNvSpPr>
            <a:spLocks noChangeShapeType="1"/>
          </p:cNvSpPr>
          <p:nvPr/>
        </p:nvSpPr>
        <p:spPr bwMode="auto">
          <a:xfrm flipV="1">
            <a:off x="1293813" y="5191125"/>
            <a:ext cx="155575" cy="515938"/>
          </a:xfrm>
          <a:prstGeom prst="line">
            <a:avLst/>
          </a:prstGeom>
          <a:noFill/>
          <a:ln w="1908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69" name="Line 15"/>
          <p:cNvSpPr>
            <a:spLocks noChangeShapeType="1"/>
          </p:cNvSpPr>
          <p:nvPr/>
        </p:nvSpPr>
        <p:spPr bwMode="auto">
          <a:xfrm flipH="1" flipV="1">
            <a:off x="4838700" y="5203825"/>
            <a:ext cx="228600" cy="490538"/>
          </a:xfrm>
          <a:prstGeom prst="line">
            <a:avLst/>
          </a:prstGeom>
          <a:noFill/>
          <a:ln w="1908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70" name="Text Box 16"/>
          <p:cNvSpPr txBox="1">
            <a:spLocks noChangeArrowheads="1"/>
          </p:cNvSpPr>
          <p:nvPr/>
        </p:nvSpPr>
        <p:spPr bwMode="auto">
          <a:xfrm>
            <a:off x="661988" y="1538288"/>
            <a:ext cx="42164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Iron core collapses into a black hole: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 “failed supernova”.  Rotating envelope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forms hyper-accreting disk</a:t>
            </a:r>
          </a:p>
        </p:txBody>
      </p:sp>
      <p:sp>
        <p:nvSpPr>
          <p:cNvPr id="23571" name="Text Box 17"/>
          <p:cNvSpPr txBox="1">
            <a:spLocks noChangeArrowheads="1"/>
          </p:cNvSpPr>
          <p:nvPr/>
        </p:nvSpPr>
        <p:spPr bwMode="auto">
          <a:xfrm>
            <a:off x="4573588" y="2667000"/>
            <a:ext cx="2268537" cy="3984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Collapsing envelope</a:t>
            </a:r>
          </a:p>
        </p:txBody>
      </p:sp>
      <p:sp>
        <p:nvSpPr>
          <p:cNvPr id="23572" name="Text Box 18"/>
          <p:cNvSpPr txBox="1">
            <a:spLocks noChangeArrowheads="1"/>
          </p:cNvSpPr>
          <p:nvPr/>
        </p:nvSpPr>
        <p:spPr bwMode="auto">
          <a:xfrm>
            <a:off x="6310313" y="3519488"/>
            <a:ext cx="1844675" cy="39846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Accretion shock</a:t>
            </a:r>
          </a:p>
        </p:txBody>
      </p:sp>
      <p:sp>
        <p:nvSpPr>
          <p:cNvPr id="23573" name="Text Box 19"/>
          <p:cNvSpPr txBox="1">
            <a:spLocks noChangeArrowheads="1"/>
          </p:cNvSpPr>
          <p:nvPr/>
        </p:nvSpPr>
        <p:spPr bwMode="auto">
          <a:xfrm>
            <a:off x="1298575" y="2971800"/>
            <a:ext cx="1674813" cy="398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Accretion disk</a:t>
            </a:r>
          </a:p>
        </p:txBody>
      </p:sp>
      <p:sp>
        <p:nvSpPr>
          <p:cNvPr id="23574" name="Line 20"/>
          <p:cNvSpPr>
            <a:spLocks noChangeShapeType="1"/>
          </p:cNvSpPr>
          <p:nvPr/>
        </p:nvSpPr>
        <p:spPr bwMode="auto">
          <a:xfrm flipH="1">
            <a:off x="2435225" y="3352800"/>
            <a:ext cx="158750" cy="121920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75" name="Line 21"/>
          <p:cNvSpPr>
            <a:spLocks noChangeShapeType="1"/>
          </p:cNvSpPr>
          <p:nvPr/>
        </p:nvSpPr>
        <p:spPr bwMode="auto">
          <a:xfrm flipH="1">
            <a:off x="4797425" y="2971800"/>
            <a:ext cx="996950" cy="60960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76" name="Line 22"/>
          <p:cNvSpPr>
            <a:spLocks noChangeShapeType="1"/>
          </p:cNvSpPr>
          <p:nvPr/>
        </p:nvSpPr>
        <p:spPr bwMode="auto">
          <a:xfrm flipH="1">
            <a:off x="5102225" y="3810000"/>
            <a:ext cx="1073150" cy="53340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577" name="Text Box 23"/>
          <p:cNvSpPr txBox="1">
            <a:spLocks noChangeArrowheads="1"/>
          </p:cNvSpPr>
          <p:nvPr/>
        </p:nvSpPr>
        <p:spPr bwMode="auto">
          <a:xfrm>
            <a:off x="6534150" y="4510088"/>
            <a:ext cx="175418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The disk is fed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by collapsing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envelope. </a:t>
            </a: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5327650" y="5943600"/>
            <a:ext cx="3427839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Burst duration  &gt; </a:t>
            </a:r>
            <a:r>
              <a:rPr lang="en-GB" sz="2000" dirty="0" smtClean="0">
                <a:solidFill>
                  <a:srgbClr val="000000"/>
                </a:solidFill>
              </a:rPr>
              <a:t>a few </a:t>
            </a:r>
            <a:r>
              <a:rPr lang="en-GB" sz="2000" dirty="0">
                <a:solidFill>
                  <a:srgbClr val="000000"/>
                </a:solidFill>
              </a:rPr>
              <a:t>seconds</a:t>
            </a:r>
          </a:p>
        </p:txBody>
      </p:sp>
      <p:sp>
        <p:nvSpPr>
          <p:cNvPr id="23581" name="Нижний колонтитул 2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30" name="Дата 2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902DE4F-B0A4-42A6-990A-C8DE2D066366}" type="datetime1">
              <a:rPr lang="ru-RU" smtClean="0"/>
              <a:t>06.07.2014</a:t>
            </a:fld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Oval 1"/>
          <p:cNvSpPr>
            <a:spLocks noChangeArrowheads="1"/>
          </p:cNvSpPr>
          <p:nvPr/>
        </p:nvSpPr>
        <p:spPr bwMode="auto">
          <a:xfrm>
            <a:off x="1752600" y="2286000"/>
            <a:ext cx="990600" cy="1676400"/>
          </a:xfrm>
          <a:prstGeom prst="ellipse">
            <a:avLst/>
          </a:prstGeom>
          <a:solidFill>
            <a:srgbClr val="FFFF0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608013" y="685800"/>
            <a:ext cx="527911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i="1" dirty="0" smtClean="0">
                <a:solidFill>
                  <a:srgbClr val="3333CC"/>
                </a:solidFill>
              </a:rPr>
              <a:t>Mechanisms </a:t>
            </a:r>
            <a:r>
              <a:rPr lang="en-GB" i="1" dirty="0">
                <a:solidFill>
                  <a:srgbClr val="3333CC"/>
                </a:solidFill>
              </a:rPr>
              <a:t>for tapping  the disk energy</a:t>
            </a:r>
          </a:p>
        </p:txBody>
      </p:sp>
      <p:sp>
        <p:nvSpPr>
          <p:cNvPr id="24581" name="Oval 3"/>
          <p:cNvSpPr>
            <a:spLocks noChangeArrowheads="1"/>
          </p:cNvSpPr>
          <p:nvPr/>
        </p:nvSpPr>
        <p:spPr bwMode="auto">
          <a:xfrm>
            <a:off x="4800600" y="4038600"/>
            <a:ext cx="3810000" cy="838200"/>
          </a:xfrm>
          <a:prstGeom prst="ellipse">
            <a:avLst/>
          </a:prstGeom>
          <a:solidFill>
            <a:srgbClr val="FF7C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4582" name="Oval 4"/>
          <p:cNvSpPr>
            <a:spLocks noChangeArrowheads="1"/>
          </p:cNvSpPr>
          <p:nvPr/>
        </p:nvSpPr>
        <p:spPr bwMode="auto">
          <a:xfrm>
            <a:off x="6096000" y="4267200"/>
            <a:ext cx="1143000" cy="3810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4583" name="Oval 5"/>
          <p:cNvSpPr>
            <a:spLocks noChangeArrowheads="1"/>
          </p:cNvSpPr>
          <p:nvPr/>
        </p:nvSpPr>
        <p:spPr bwMode="auto">
          <a:xfrm>
            <a:off x="6477000" y="4191000"/>
            <a:ext cx="457200" cy="457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4584" name="Oval 6"/>
          <p:cNvSpPr>
            <a:spLocks noChangeArrowheads="1"/>
          </p:cNvSpPr>
          <p:nvPr/>
        </p:nvSpPr>
        <p:spPr bwMode="auto">
          <a:xfrm>
            <a:off x="381000" y="4038600"/>
            <a:ext cx="3810000" cy="838200"/>
          </a:xfrm>
          <a:prstGeom prst="ellipse">
            <a:avLst/>
          </a:prstGeom>
          <a:solidFill>
            <a:srgbClr val="FF7C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4585" name="Oval 7"/>
          <p:cNvSpPr>
            <a:spLocks noChangeArrowheads="1"/>
          </p:cNvSpPr>
          <p:nvPr/>
        </p:nvSpPr>
        <p:spPr bwMode="auto">
          <a:xfrm>
            <a:off x="1676400" y="4267200"/>
            <a:ext cx="1143000" cy="3810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4586" name="Oval 8"/>
          <p:cNvSpPr>
            <a:spLocks noChangeArrowheads="1"/>
          </p:cNvSpPr>
          <p:nvPr/>
        </p:nvSpPr>
        <p:spPr bwMode="auto">
          <a:xfrm>
            <a:off x="2057400" y="4191000"/>
            <a:ext cx="457200" cy="457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24587" name="Line 9"/>
          <p:cNvSpPr>
            <a:spLocks noChangeShapeType="1"/>
          </p:cNvSpPr>
          <p:nvPr/>
        </p:nvSpPr>
        <p:spPr bwMode="auto">
          <a:xfrm flipV="1">
            <a:off x="1524000" y="3578225"/>
            <a:ext cx="685800" cy="8445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8" name="Line 10"/>
          <p:cNvSpPr>
            <a:spLocks noChangeShapeType="1"/>
          </p:cNvSpPr>
          <p:nvPr/>
        </p:nvSpPr>
        <p:spPr bwMode="auto">
          <a:xfrm flipH="1" flipV="1">
            <a:off x="2282825" y="3578225"/>
            <a:ext cx="768350" cy="8445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458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00400"/>
            <a:ext cx="609600" cy="1968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9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0"/>
            <a:ext cx="152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9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733800"/>
            <a:ext cx="1524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92" name="Freeform 14"/>
          <p:cNvSpPr>
            <a:spLocks/>
          </p:cNvSpPr>
          <p:nvPr/>
        </p:nvSpPr>
        <p:spPr bwMode="auto">
          <a:xfrm>
            <a:off x="5638800" y="2209800"/>
            <a:ext cx="457200" cy="2209800"/>
          </a:xfrm>
          <a:custGeom>
            <a:avLst/>
            <a:gdLst>
              <a:gd name="T0" fmla="*/ 2147483647 w 288"/>
              <a:gd name="T1" fmla="*/ 2147483647 h 1392"/>
              <a:gd name="T2" fmla="*/ 2147483647 w 288"/>
              <a:gd name="T3" fmla="*/ 2147483647 h 1392"/>
              <a:gd name="T4" fmla="*/ 0 w 288"/>
              <a:gd name="T5" fmla="*/ 0 h 1392"/>
              <a:gd name="T6" fmla="*/ 0 60000 65536"/>
              <a:gd name="T7" fmla="*/ 0 60000 65536"/>
              <a:gd name="T8" fmla="*/ 0 60000 65536"/>
              <a:gd name="T9" fmla="*/ 0 w 288"/>
              <a:gd name="T10" fmla="*/ 0 h 1392"/>
              <a:gd name="T11" fmla="*/ 288 w 288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392">
                <a:moveTo>
                  <a:pt x="288" y="1392"/>
                </a:moveTo>
                <a:cubicBezTo>
                  <a:pt x="192" y="1196"/>
                  <a:pt x="96" y="1000"/>
                  <a:pt x="48" y="768"/>
                </a:cubicBezTo>
                <a:cubicBezTo>
                  <a:pt x="0" y="536"/>
                  <a:pt x="0" y="268"/>
                  <a:pt x="0" y="0"/>
                </a:cubicBez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93" name="Freeform 15"/>
          <p:cNvSpPr>
            <a:spLocks/>
          </p:cNvSpPr>
          <p:nvPr/>
        </p:nvSpPr>
        <p:spPr bwMode="auto">
          <a:xfrm>
            <a:off x="5257800" y="2209800"/>
            <a:ext cx="457200" cy="2209800"/>
          </a:xfrm>
          <a:custGeom>
            <a:avLst/>
            <a:gdLst>
              <a:gd name="T0" fmla="*/ 2147483647 w 288"/>
              <a:gd name="T1" fmla="*/ 2147483647 h 1392"/>
              <a:gd name="T2" fmla="*/ 2147483647 w 288"/>
              <a:gd name="T3" fmla="*/ 2147483647 h 1392"/>
              <a:gd name="T4" fmla="*/ 0 w 288"/>
              <a:gd name="T5" fmla="*/ 0 h 1392"/>
              <a:gd name="T6" fmla="*/ 0 60000 65536"/>
              <a:gd name="T7" fmla="*/ 0 60000 65536"/>
              <a:gd name="T8" fmla="*/ 0 60000 65536"/>
              <a:gd name="T9" fmla="*/ 0 w 288"/>
              <a:gd name="T10" fmla="*/ 0 h 1392"/>
              <a:gd name="T11" fmla="*/ 288 w 288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392">
                <a:moveTo>
                  <a:pt x="288" y="1392"/>
                </a:moveTo>
                <a:cubicBezTo>
                  <a:pt x="192" y="1196"/>
                  <a:pt x="96" y="1000"/>
                  <a:pt x="48" y="768"/>
                </a:cubicBezTo>
                <a:cubicBezTo>
                  <a:pt x="0" y="536"/>
                  <a:pt x="0" y="268"/>
                  <a:pt x="0" y="0"/>
                </a:cubicBez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94" name="Freeform 16"/>
          <p:cNvSpPr>
            <a:spLocks/>
          </p:cNvSpPr>
          <p:nvPr/>
        </p:nvSpPr>
        <p:spPr bwMode="auto">
          <a:xfrm>
            <a:off x="4876800" y="2209800"/>
            <a:ext cx="457200" cy="2209800"/>
          </a:xfrm>
          <a:custGeom>
            <a:avLst/>
            <a:gdLst>
              <a:gd name="T0" fmla="*/ 2147483647 w 288"/>
              <a:gd name="T1" fmla="*/ 2147483647 h 1392"/>
              <a:gd name="T2" fmla="*/ 2147483647 w 288"/>
              <a:gd name="T3" fmla="*/ 2147483647 h 1392"/>
              <a:gd name="T4" fmla="*/ 0 w 288"/>
              <a:gd name="T5" fmla="*/ 0 h 1392"/>
              <a:gd name="T6" fmla="*/ 0 60000 65536"/>
              <a:gd name="T7" fmla="*/ 0 60000 65536"/>
              <a:gd name="T8" fmla="*/ 0 60000 65536"/>
              <a:gd name="T9" fmla="*/ 0 w 288"/>
              <a:gd name="T10" fmla="*/ 0 h 1392"/>
              <a:gd name="T11" fmla="*/ 288 w 288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392">
                <a:moveTo>
                  <a:pt x="288" y="1392"/>
                </a:moveTo>
                <a:cubicBezTo>
                  <a:pt x="192" y="1196"/>
                  <a:pt x="96" y="1000"/>
                  <a:pt x="48" y="768"/>
                </a:cubicBezTo>
                <a:cubicBezTo>
                  <a:pt x="0" y="536"/>
                  <a:pt x="0" y="268"/>
                  <a:pt x="0" y="0"/>
                </a:cubicBez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95" name="Freeform 17"/>
          <p:cNvSpPr>
            <a:spLocks/>
          </p:cNvSpPr>
          <p:nvPr/>
        </p:nvSpPr>
        <p:spPr bwMode="auto">
          <a:xfrm flipH="1">
            <a:off x="7239000" y="2286000"/>
            <a:ext cx="533400" cy="2209800"/>
          </a:xfrm>
          <a:custGeom>
            <a:avLst/>
            <a:gdLst>
              <a:gd name="T0" fmla="*/ 2147483647 w 288"/>
              <a:gd name="T1" fmla="*/ 2147483647 h 1392"/>
              <a:gd name="T2" fmla="*/ 2147483647 w 288"/>
              <a:gd name="T3" fmla="*/ 2147483647 h 1392"/>
              <a:gd name="T4" fmla="*/ 0 w 288"/>
              <a:gd name="T5" fmla="*/ 0 h 1392"/>
              <a:gd name="T6" fmla="*/ 0 60000 65536"/>
              <a:gd name="T7" fmla="*/ 0 60000 65536"/>
              <a:gd name="T8" fmla="*/ 0 60000 65536"/>
              <a:gd name="T9" fmla="*/ 0 w 288"/>
              <a:gd name="T10" fmla="*/ 0 h 1392"/>
              <a:gd name="T11" fmla="*/ 288 w 288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392">
                <a:moveTo>
                  <a:pt x="288" y="1392"/>
                </a:moveTo>
                <a:cubicBezTo>
                  <a:pt x="192" y="1196"/>
                  <a:pt x="96" y="1000"/>
                  <a:pt x="48" y="768"/>
                </a:cubicBezTo>
                <a:cubicBezTo>
                  <a:pt x="0" y="536"/>
                  <a:pt x="0" y="268"/>
                  <a:pt x="0" y="0"/>
                </a:cubicBez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96" name="Freeform 18"/>
          <p:cNvSpPr>
            <a:spLocks/>
          </p:cNvSpPr>
          <p:nvPr/>
        </p:nvSpPr>
        <p:spPr bwMode="auto">
          <a:xfrm flipH="1">
            <a:off x="7696200" y="2286000"/>
            <a:ext cx="533400" cy="2209800"/>
          </a:xfrm>
          <a:custGeom>
            <a:avLst/>
            <a:gdLst>
              <a:gd name="T0" fmla="*/ 2147483647 w 288"/>
              <a:gd name="T1" fmla="*/ 2147483647 h 1392"/>
              <a:gd name="T2" fmla="*/ 2147483647 w 288"/>
              <a:gd name="T3" fmla="*/ 2147483647 h 1392"/>
              <a:gd name="T4" fmla="*/ 0 w 288"/>
              <a:gd name="T5" fmla="*/ 0 h 1392"/>
              <a:gd name="T6" fmla="*/ 0 60000 65536"/>
              <a:gd name="T7" fmla="*/ 0 60000 65536"/>
              <a:gd name="T8" fmla="*/ 0 60000 65536"/>
              <a:gd name="T9" fmla="*/ 0 w 288"/>
              <a:gd name="T10" fmla="*/ 0 h 1392"/>
              <a:gd name="T11" fmla="*/ 288 w 288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392">
                <a:moveTo>
                  <a:pt x="288" y="1392"/>
                </a:moveTo>
                <a:cubicBezTo>
                  <a:pt x="192" y="1196"/>
                  <a:pt x="96" y="1000"/>
                  <a:pt x="48" y="768"/>
                </a:cubicBezTo>
                <a:cubicBezTo>
                  <a:pt x="0" y="536"/>
                  <a:pt x="0" y="268"/>
                  <a:pt x="0" y="0"/>
                </a:cubicBez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97" name="Freeform 19"/>
          <p:cNvSpPr>
            <a:spLocks/>
          </p:cNvSpPr>
          <p:nvPr/>
        </p:nvSpPr>
        <p:spPr bwMode="auto">
          <a:xfrm flipH="1">
            <a:off x="8153400" y="2286000"/>
            <a:ext cx="533400" cy="2209800"/>
          </a:xfrm>
          <a:custGeom>
            <a:avLst/>
            <a:gdLst>
              <a:gd name="T0" fmla="*/ 2147483647 w 288"/>
              <a:gd name="T1" fmla="*/ 2147483647 h 1392"/>
              <a:gd name="T2" fmla="*/ 2147483647 w 288"/>
              <a:gd name="T3" fmla="*/ 2147483647 h 1392"/>
              <a:gd name="T4" fmla="*/ 0 w 288"/>
              <a:gd name="T5" fmla="*/ 0 h 1392"/>
              <a:gd name="T6" fmla="*/ 0 60000 65536"/>
              <a:gd name="T7" fmla="*/ 0 60000 65536"/>
              <a:gd name="T8" fmla="*/ 0 60000 65536"/>
              <a:gd name="T9" fmla="*/ 0 w 288"/>
              <a:gd name="T10" fmla="*/ 0 h 1392"/>
              <a:gd name="T11" fmla="*/ 288 w 288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392">
                <a:moveTo>
                  <a:pt x="288" y="1392"/>
                </a:moveTo>
                <a:cubicBezTo>
                  <a:pt x="192" y="1196"/>
                  <a:pt x="96" y="1000"/>
                  <a:pt x="48" y="768"/>
                </a:cubicBezTo>
                <a:cubicBezTo>
                  <a:pt x="0" y="536"/>
                  <a:pt x="0" y="268"/>
                  <a:pt x="0" y="0"/>
                </a:cubicBez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98" name="Freeform 20"/>
          <p:cNvSpPr>
            <a:spLocks/>
          </p:cNvSpPr>
          <p:nvPr/>
        </p:nvSpPr>
        <p:spPr bwMode="auto">
          <a:xfrm>
            <a:off x="6096000" y="2209800"/>
            <a:ext cx="304800" cy="1981200"/>
          </a:xfrm>
          <a:custGeom>
            <a:avLst/>
            <a:gdLst>
              <a:gd name="T0" fmla="*/ 2147483647 w 288"/>
              <a:gd name="T1" fmla="*/ 2147483647 h 1392"/>
              <a:gd name="T2" fmla="*/ 2147483647 w 288"/>
              <a:gd name="T3" fmla="*/ 2147483647 h 1392"/>
              <a:gd name="T4" fmla="*/ 0 w 288"/>
              <a:gd name="T5" fmla="*/ 0 h 1392"/>
              <a:gd name="T6" fmla="*/ 0 60000 65536"/>
              <a:gd name="T7" fmla="*/ 0 60000 65536"/>
              <a:gd name="T8" fmla="*/ 0 60000 65536"/>
              <a:gd name="T9" fmla="*/ 0 w 288"/>
              <a:gd name="T10" fmla="*/ 0 h 1392"/>
              <a:gd name="T11" fmla="*/ 288 w 288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392">
                <a:moveTo>
                  <a:pt x="288" y="1392"/>
                </a:moveTo>
                <a:cubicBezTo>
                  <a:pt x="192" y="1196"/>
                  <a:pt x="96" y="1000"/>
                  <a:pt x="48" y="768"/>
                </a:cubicBezTo>
                <a:cubicBezTo>
                  <a:pt x="0" y="536"/>
                  <a:pt x="0" y="268"/>
                  <a:pt x="0" y="0"/>
                </a:cubicBez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99" name="Freeform 21"/>
          <p:cNvSpPr>
            <a:spLocks/>
          </p:cNvSpPr>
          <p:nvPr/>
        </p:nvSpPr>
        <p:spPr bwMode="auto">
          <a:xfrm flipH="1">
            <a:off x="7008813" y="2286000"/>
            <a:ext cx="228600" cy="1981200"/>
          </a:xfrm>
          <a:custGeom>
            <a:avLst/>
            <a:gdLst>
              <a:gd name="T0" fmla="*/ 2147483647 w 288"/>
              <a:gd name="T1" fmla="*/ 2147483647 h 1392"/>
              <a:gd name="T2" fmla="*/ 2147483647 w 288"/>
              <a:gd name="T3" fmla="*/ 2147483647 h 1392"/>
              <a:gd name="T4" fmla="*/ 0 w 288"/>
              <a:gd name="T5" fmla="*/ 0 h 1392"/>
              <a:gd name="T6" fmla="*/ 0 60000 65536"/>
              <a:gd name="T7" fmla="*/ 0 60000 65536"/>
              <a:gd name="T8" fmla="*/ 0 60000 65536"/>
              <a:gd name="T9" fmla="*/ 0 w 288"/>
              <a:gd name="T10" fmla="*/ 0 h 1392"/>
              <a:gd name="T11" fmla="*/ 288 w 288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392">
                <a:moveTo>
                  <a:pt x="288" y="1392"/>
                </a:moveTo>
                <a:cubicBezTo>
                  <a:pt x="192" y="1196"/>
                  <a:pt x="96" y="1000"/>
                  <a:pt x="48" y="768"/>
                </a:cubicBezTo>
                <a:cubicBezTo>
                  <a:pt x="0" y="536"/>
                  <a:pt x="0" y="268"/>
                  <a:pt x="0" y="0"/>
                </a:cubicBez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600" name="Text Box 22"/>
          <p:cNvSpPr txBox="1">
            <a:spLocks noChangeArrowheads="1"/>
          </p:cNvSpPr>
          <p:nvPr/>
        </p:nvSpPr>
        <p:spPr bwMode="auto">
          <a:xfrm>
            <a:off x="7240588" y="3473450"/>
            <a:ext cx="3159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24601" name="Text Box 23"/>
          <p:cNvSpPr txBox="1">
            <a:spLocks noChangeArrowheads="1"/>
          </p:cNvSpPr>
          <p:nvPr/>
        </p:nvSpPr>
        <p:spPr bwMode="auto">
          <a:xfrm>
            <a:off x="5784850" y="3473450"/>
            <a:ext cx="311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24602" name="Text Box 24"/>
          <p:cNvSpPr txBox="1">
            <a:spLocks noChangeArrowheads="1"/>
          </p:cNvSpPr>
          <p:nvPr/>
        </p:nvSpPr>
        <p:spPr bwMode="auto">
          <a:xfrm>
            <a:off x="1260475" y="1660525"/>
            <a:ext cx="742632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Neutrino heating                                         Magnetic braking                                                    </a:t>
            </a:r>
          </a:p>
        </p:txBody>
      </p:sp>
      <p:sp>
        <p:nvSpPr>
          <p:cNvPr id="24603" name="Text Box 25"/>
          <p:cNvSpPr txBox="1">
            <a:spLocks noChangeArrowheads="1"/>
          </p:cNvSpPr>
          <p:nvPr/>
        </p:nvSpPr>
        <p:spPr bwMode="auto">
          <a:xfrm>
            <a:off x="1752600" y="2528888"/>
            <a:ext cx="9144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fireball</a:t>
            </a:r>
          </a:p>
        </p:txBody>
      </p:sp>
      <p:sp>
        <p:nvSpPr>
          <p:cNvPr id="24604" name="Text Box 26"/>
          <p:cNvSpPr txBox="1">
            <a:spLocks noChangeArrowheads="1"/>
          </p:cNvSpPr>
          <p:nvPr/>
        </p:nvSpPr>
        <p:spPr bwMode="auto">
          <a:xfrm>
            <a:off x="5813425" y="2727325"/>
            <a:ext cx="134937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MHD wind</a:t>
            </a:r>
          </a:p>
        </p:txBody>
      </p:sp>
      <p:sp>
        <p:nvSpPr>
          <p:cNvPr id="24605" name="Text Box 27"/>
          <p:cNvSpPr txBox="1">
            <a:spLocks noChangeArrowheads="1"/>
          </p:cNvSpPr>
          <p:nvPr/>
        </p:nvSpPr>
        <p:spPr bwMode="auto">
          <a:xfrm>
            <a:off x="538163" y="4922838"/>
            <a:ext cx="4437731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 err="1">
                <a:solidFill>
                  <a:srgbClr val="000000"/>
                </a:solidFill>
              </a:rPr>
              <a:t>Eichler</a:t>
            </a:r>
            <a:r>
              <a:rPr lang="en-GB" sz="2000" dirty="0">
                <a:solidFill>
                  <a:srgbClr val="000000"/>
                </a:solidFill>
              </a:rPr>
              <a:t> et al.(1989), </a:t>
            </a:r>
            <a:r>
              <a:rPr lang="en-GB" sz="2000" dirty="0" err="1">
                <a:solidFill>
                  <a:srgbClr val="000000"/>
                </a:solidFill>
              </a:rPr>
              <a:t>Aloy</a:t>
            </a:r>
            <a:r>
              <a:rPr lang="en-GB" sz="2000" dirty="0">
                <a:solidFill>
                  <a:srgbClr val="000000"/>
                </a:solidFill>
              </a:rPr>
              <a:t> et al.(2000)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 err="1">
                <a:solidFill>
                  <a:srgbClr val="000000"/>
                </a:solidFill>
              </a:rPr>
              <a:t>MacFadyen</a:t>
            </a:r>
            <a:r>
              <a:rPr lang="en-GB" sz="2000" dirty="0">
                <a:solidFill>
                  <a:srgbClr val="000000"/>
                </a:solidFill>
              </a:rPr>
              <a:t> &amp; </a:t>
            </a:r>
            <a:r>
              <a:rPr lang="en-GB" sz="2000" dirty="0" err="1">
                <a:solidFill>
                  <a:srgbClr val="000000"/>
                </a:solidFill>
              </a:rPr>
              <a:t>Woosley</a:t>
            </a:r>
            <a:r>
              <a:rPr lang="en-GB" sz="2000" dirty="0">
                <a:solidFill>
                  <a:srgbClr val="000000"/>
                </a:solidFill>
              </a:rPr>
              <a:t> (1999)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 err="1">
                <a:solidFill>
                  <a:srgbClr val="000000"/>
                </a:solidFill>
              </a:rPr>
              <a:t>Nagataki</a:t>
            </a:r>
            <a:r>
              <a:rPr lang="en-GB" sz="2000" dirty="0">
                <a:solidFill>
                  <a:srgbClr val="000000"/>
                </a:solidFill>
              </a:rPr>
              <a:t> et al.(2006)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 err="1">
                <a:solidFill>
                  <a:schemeClr val="tx1"/>
                </a:solidFill>
              </a:rPr>
              <a:t>Birkl</a:t>
            </a:r>
            <a:r>
              <a:rPr lang="en-GB" sz="2000" dirty="0">
                <a:solidFill>
                  <a:schemeClr val="tx1"/>
                </a:solidFill>
              </a:rPr>
              <a:t> et al (2007)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/>
              <a:t> </a:t>
            </a:r>
            <a:r>
              <a:rPr lang="en-GB" sz="2000" dirty="0" err="1">
                <a:solidFill>
                  <a:schemeClr val="tx1"/>
                </a:solidFill>
              </a:rPr>
              <a:t>Zalamea</a:t>
            </a:r>
            <a:r>
              <a:rPr lang="en-GB" sz="2000" dirty="0">
                <a:solidFill>
                  <a:schemeClr val="tx1"/>
                </a:solidFill>
              </a:rPr>
              <a:t> &amp; </a:t>
            </a:r>
            <a:r>
              <a:rPr lang="en-GB" sz="2000" dirty="0" err="1">
                <a:solidFill>
                  <a:schemeClr val="tx1"/>
                </a:solidFill>
              </a:rPr>
              <a:t>Beloborodov</a:t>
            </a:r>
            <a:r>
              <a:rPr lang="en-GB" sz="2000" dirty="0">
                <a:solidFill>
                  <a:schemeClr val="tx1"/>
                </a:solidFill>
              </a:rPr>
              <a:t> (2008,2010)     </a:t>
            </a:r>
            <a:r>
              <a:rPr lang="ar-SA" sz="2000" dirty="0" smtClean="0">
                <a:solidFill>
                  <a:srgbClr val="000000"/>
                </a:solidFill>
              </a:rPr>
              <a:t>‏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4606" name="Text Box 28"/>
          <p:cNvSpPr txBox="1">
            <a:spLocks noChangeArrowheads="1"/>
          </p:cNvSpPr>
          <p:nvPr/>
        </p:nvSpPr>
        <p:spPr bwMode="auto">
          <a:xfrm>
            <a:off x="5414963" y="5105400"/>
            <a:ext cx="2909887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Blandford &amp; Payne (1982)</a:t>
            </a:r>
            <a:r>
              <a:rPr lang="ar-SA" sz="2000">
                <a:solidFill>
                  <a:srgbClr val="000000"/>
                </a:solidFill>
              </a:rPr>
              <a:t>‏</a:t>
            </a:r>
            <a:endParaRPr lang="en-GB" sz="200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Proga et al. (2003)</a:t>
            </a:r>
            <a:r>
              <a:rPr lang="ar-SA" sz="2000">
                <a:solidFill>
                  <a:srgbClr val="000000"/>
                </a:solidFill>
              </a:rPr>
              <a:t>‏</a:t>
            </a:r>
            <a:endParaRPr lang="en-GB" sz="200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Fujimoto et al.(2006)</a:t>
            </a:r>
            <a:r>
              <a:rPr lang="ar-SA" sz="2000">
                <a:solidFill>
                  <a:srgbClr val="000000"/>
                </a:solidFill>
              </a:rPr>
              <a:t>‏</a:t>
            </a:r>
            <a:endParaRPr lang="en-GB" sz="200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0000"/>
                </a:solidFill>
              </a:rPr>
              <a:t>Mizuno et al.(2004) </a:t>
            </a:r>
          </a:p>
        </p:txBody>
      </p:sp>
      <p:sp>
        <p:nvSpPr>
          <p:cNvPr id="24608" name="Line 30"/>
          <p:cNvSpPr>
            <a:spLocks noChangeShapeType="1"/>
          </p:cNvSpPr>
          <p:nvPr/>
        </p:nvSpPr>
        <p:spPr bwMode="auto">
          <a:xfrm flipV="1">
            <a:off x="3200400" y="3349625"/>
            <a:ext cx="304800" cy="9207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09" name="Line 31"/>
          <p:cNvSpPr>
            <a:spLocks noChangeShapeType="1"/>
          </p:cNvSpPr>
          <p:nvPr/>
        </p:nvSpPr>
        <p:spPr bwMode="auto">
          <a:xfrm flipV="1">
            <a:off x="3352800" y="3502025"/>
            <a:ext cx="304800" cy="9207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0" name="Line 32"/>
          <p:cNvSpPr>
            <a:spLocks noChangeShapeType="1"/>
          </p:cNvSpPr>
          <p:nvPr/>
        </p:nvSpPr>
        <p:spPr bwMode="auto">
          <a:xfrm flipV="1">
            <a:off x="3505200" y="3654425"/>
            <a:ext cx="304800" cy="9207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1" name="Line 33"/>
          <p:cNvSpPr>
            <a:spLocks noChangeShapeType="1"/>
          </p:cNvSpPr>
          <p:nvPr/>
        </p:nvSpPr>
        <p:spPr bwMode="auto">
          <a:xfrm flipV="1">
            <a:off x="3657600" y="3806825"/>
            <a:ext cx="304800" cy="9207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2" name="Line 34"/>
          <p:cNvSpPr>
            <a:spLocks noChangeShapeType="1"/>
          </p:cNvSpPr>
          <p:nvPr/>
        </p:nvSpPr>
        <p:spPr bwMode="auto">
          <a:xfrm flipH="1" flipV="1">
            <a:off x="987425" y="3349625"/>
            <a:ext cx="311150" cy="9207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3" name="Line 35"/>
          <p:cNvSpPr>
            <a:spLocks noChangeShapeType="1"/>
          </p:cNvSpPr>
          <p:nvPr/>
        </p:nvSpPr>
        <p:spPr bwMode="auto">
          <a:xfrm flipH="1" flipV="1">
            <a:off x="835025" y="3502025"/>
            <a:ext cx="311150" cy="9207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614" name="Line 36"/>
          <p:cNvSpPr>
            <a:spLocks noChangeShapeType="1"/>
          </p:cNvSpPr>
          <p:nvPr/>
        </p:nvSpPr>
        <p:spPr bwMode="auto">
          <a:xfrm flipH="1" flipV="1">
            <a:off x="606425" y="3654425"/>
            <a:ext cx="311150" cy="920750"/>
          </a:xfrm>
          <a:prstGeom prst="line">
            <a:avLst/>
          </a:prstGeom>
          <a:noFill/>
          <a:ln w="19080">
            <a:solidFill>
              <a:srgbClr val="3333CC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4615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152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616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962400"/>
            <a:ext cx="152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617" name="Picture 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0"/>
            <a:ext cx="1524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618" name="Picture 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0"/>
            <a:ext cx="1524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621" name="Нижний колонтитул 4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</a:rPr>
              <a:t>RRIJM, RIKEN</a:t>
            </a:r>
            <a:endParaRPr lang="en-GB" sz="1400" smtClean="0">
              <a:solidFill>
                <a:srgbClr val="000000"/>
              </a:solidFill>
            </a:endParaRPr>
          </a:p>
        </p:txBody>
      </p:sp>
      <p:sp>
        <p:nvSpPr>
          <p:cNvPr id="46" name="Дата 4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9F2C393-6F51-47C0-BFA0-D6CCBCFCF7F8}" type="datetime1">
              <a:rPr lang="ru-RU" smtClean="0"/>
              <a:t>06.07.2014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954616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$$ &#10;B^2/4\pi\rho c^2&gt;1&#10;$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3"/>
  <p:tag name="PICTUREFILESIZE" val="72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&#10;B_{pd}=6\!\times\! 10^{14}\, \alpha_{ 0.1}^{0.55}&#10;M_3^{-1.05} R_2^{-1.075} \dot{M}_1^{0.5} \mbox{G}&#10;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8"/>
  <p:tag name="PICTUREFILESIZE" val="22882"/>
</p:tagLst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2897</Words>
  <Application>Microsoft Office PowerPoint</Application>
  <PresentationFormat>Экран (4:3)</PresentationFormat>
  <Paragraphs>663</Paragraphs>
  <Slides>60</Slides>
  <Notes>34</Notes>
  <HiddenSlides>22</HiddenSlides>
  <MMClips>12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60</vt:i4>
      </vt:variant>
    </vt:vector>
  </HeadingPairs>
  <TitlesOfParts>
    <vt:vector size="63" baseType="lpstr">
      <vt:lpstr>Тема Office</vt:lpstr>
      <vt:lpstr>Формула</vt:lpstr>
      <vt:lpstr>Equation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The accretion to NS: the sensitivity to parameters.</vt:lpstr>
      <vt:lpstr>The NS penetration to the envelop of RG 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Аккреция НЗ в оболчке</vt:lpstr>
      <vt:lpstr>The accretion rate onto the NS in different models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Magnetar-driven  Hypernovae</dc:title>
  <dc:creator>Maxim</dc:creator>
  <cp:lastModifiedBy>max</cp:lastModifiedBy>
  <cp:revision>252</cp:revision>
  <dcterms:modified xsi:type="dcterms:W3CDTF">2014-07-06T13:46:19Z</dcterms:modified>
</cp:coreProperties>
</file>