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660" r:id="rId3"/>
    <p:sldId id="661" r:id="rId4"/>
    <p:sldId id="664" r:id="rId5"/>
    <p:sldId id="672" r:id="rId6"/>
    <p:sldId id="666" r:id="rId7"/>
    <p:sldId id="673" r:id="rId8"/>
    <p:sldId id="674" r:id="rId9"/>
    <p:sldId id="667" r:id="rId10"/>
    <p:sldId id="577" r:id="rId11"/>
    <p:sldId id="614" r:id="rId12"/>
    <p:sldId id="680" r:id="rId13"/>
    <p:sldId id="670" r:id="rId14"/>
    <p:sldId id="668" r:id="rId15"/>
    <p:sldId id="586" r:id="rId16"/>
    <p:sldId id="643" r:id="rId17"/>
    <p:sldId id="679" r:id="rId18"/>
    <p:sldId id="678" r:id="rId19"/>
    <p:sldId id="683" r:id="rId20"/>
    <p:sldId id="675" r:id="rId21"/>
    <p:sldId id="677" r:id="rId22"/>
    <p:sldId id="648" r:id="rId23"/>
    <p:sldId id="681" r:id="rId24"/>
    <p:sldId id="645" r:id="rId25"/>
    <p:sldId id="682" r:id="rId26"/>
    <p:sldId id="662" r:id="rId27"/>
    <p:sldId id="663" r:id="rId28"/>
    <p:sldId id="684" r:id="rId29"/>
    <p:sldId id="676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5528" autoAdjust="0"/>
  </p:normalViewPr>
  <p:slideViewPr>
    <p:cSldViewPr>
      <p:cViewPr varScale="1">
        <p:scale>
          <a:sx n="110" d="100"/>
          <a:sy n="110" d="100"/>
        </p:scale>
        <p:origin x="-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6AD6E-A30D-43E5-B40E-86E7A2368E15}" type="datetimeFigureOut">
              <a:rPr kumimoji="1" lang="ja-JP" altLang="en-US" smtClean="0"/>
              <a:pPr/>
              <a:t>9/4/15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E2F31-CF94-4905-AD8D-C3E71B63F4F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5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E2F31-CF94-4905-AD8D-C3E71B63F4F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701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E2F31-CF94-4905-AD8D-C3E71B63F4F9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23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2B33-AC87-4A29-80BF-5A4A0EB87F2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0.png"/><Relationship Id="rId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e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016" y="1412776"/>
            <a:ext cx="9396536" cy="1143000"/>
          </a:xfrm>
        </p:spPr>
        <p:txBody>
          <a:bodyPr>
            <a:noAutofit/>
          </a:bodyPr>
          <a:lstStyle/>
          <a:p>
            <a:pPr algn="l"/>
            <a:r>
              <a:rPr lang="en-US" altLang="ja-JP" sz="5400" dirty="0" smtClean="0"/>
              <a:t>Compact binary progenitors of short-hard gamma-ray bursts</a:t>
            </a:r>
            <a:endParaRPr kumimoji="1" lang="ja-JP" altLang="en-US" sz="5400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457200" y="3429000"/>
            <a:ext cx="8311952" cy="2770387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en-US" altLang="ja-JP" sz="3600" dirty="0" smtClean="0">
                <a:solidFill>
                  <a:srgbClr val="FF0000"/>
                </a:solidFill>
              </a:rPr>
              <a:t> </a:t>
            </a:r>
            <a:r>
              <a:rPr lang="en-US" altLang="ja-JP" sz="3600" b="1" dirty="0" err="1" smtClean="0">
                <a:solidFill>
                  <a:srgbClr val="FF0000"/>
                </a:solidFill>
              </a:rPr>
              <a:t>Koutarou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3600" b="1" dirty="0" err="1" smtClean="0">
                <a:solidFill>
                  <a:srgbClr val="FF0000"/>
                </a:solidFill>
              </a:rPr>
              <a:t>Kyutoku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3600" dirty="0" smtClean="0"/>
              <a:t>RIKEN, </a:t>
            </a:r>
            <a:r>
              <a:rPr lang="en-US" altLang="ja-JP" sz="3600" dirty="0" err="1" smtClean="0"/>
              <a:t>iTHES</a:t>
            </a:r>
            <a:endParaRPr lang="en-US" altLang="ja-JP" sz="3600" dirty="0" smtClean="0"/>
          </a:p>
          <a:p>
            <a:pPr>
              <a:buNone/>
            </a:pPr>
            <a:r>
              <a:rPr lang="en-US" altLang="ja-JP" sz="2200" dirty="0" smtClean="0"/>
              <a:t>Collaborators include:</a:t>
            </a:r>
          </a:p>
          <a:p>
            <a:pPr>
              <a:buNone/>
            </a:pPr>
            <a:r>
              <a:rPr lang="en-US" altLang="ja-JP" sz="2200" dirty="0" smtClean="0"/>
              <a:t>Kenta </a:t>
            </a:r>
            <a:r>
              <a:rPr lang="en-US" altLang="ja-JP" sz="2200" dirty="0" err="1" smtClean="0"/>
              <a:t>Hotokezaka</a:t>
            </a:r>
            <a:r>
              <a:rPr lang="en-US" altLang="ja-JP" sz="2200" dirty="0" smtClean="0"/>
              <a:t> (Hebrew U.), </a:t>
            </a:r>
            <a:r>
              <a:rPr lang="en-US" altLang="ja-JP" sz="2200" dirty="0" err="1" smtClean="0"/>
              <a:t>Kunihito</a:t>
            </a:r>
            <a:r>
              <a:rPr lang="en-US" altLang="ja-JP" sz="2200" dirty="0" smtClean="0"/>
              <a:t> </a:t>
            </a:r>
            <a:r>
              <a:rPr lang="en-US" altLang="ja-JP" sz="2200" dirty="0" err="1" smtClean="0"/>
              <a:t>Ioka</a:t>
            </a:r>
            <a:r>
              <a:rPr lang="en-US" altLang="ja-JP" sz="2200" dirty="0" smtClean="0"/>
              <a:t> (KEK), </a:t>
            </a:r>
          </a:p>
          <a:p>
            <a:pPr>
              <a:buNone/>
            </a:pPr>
            <a:r>
              <a:rPr lang="en-US" altLang="ja-JP" sz="2200" dirty="0" smtClean="0"/>
              <a:t>Kenta </a:t>
            </a:r>
            <a:r>
              <a:rPr lang="en-US" altLang="ja-JP" sz="2200" dirty="0" err="1" smtClean="0"/>
              <a:t>Kiuchi</a:t>
            </a:r>
            <a:r>
              <a:rPr lang="en-US" altLang="ja-JP" sz="2200" dirty="0" smtClean="0"/>
              <a:t>, Masaru Shibata (Kyoto U.), </a:t>
            </a:r>
            <a:r>
              <a:rPr lang="en-US" altLang="ja-JP" sz="2200" dirty="0" err="1" smtClean="0"/>
              <a:t>Hirotada</a:t>
            </a:r>
            <a:r>
              <a:rPr lang="en-US" altLang="ja-JP" sz="2200" dirty="0" smtClean="0"/>
              <a:t> Okawa (</a:t>
            </a:r>
            <a:r>
              <a:rPr lang="en-US" altLang="ja-JP" sz="2200" dirty="0" err="1" smtClean="0"/>
              <a:t>Waseda</a:t>
            </a:r>
            <a:r>
              <a:rPr lang="en-US" altLang="ja-JP" sz="2200" dirty="0" smtClean="0"/>
              <a:t> U.), </a:t>
            </a:r>
          </a:p>
          <a:p>
            <a:pPr>
              <a:buNone/>
            </a:pPr>
            <a:r>
              <a:rPr lang="en-US" altLang="ja-JP" sz="2200" dirty="0" err="1" smtClean="0"/>
              <a:t>Yuichiro</a:t>
            </a:r>
            <a:r>
              <a:rPr lang="en-US" altLang="ja-JP" sz="2200" dirty="0" smtClean="0"/>
              <a:t> </a:t>
            </a:r>
            <a:r>
              <a:rPr lang="en-US" altLang="ja-JP" sz="2200" dirty="0" err="1" smtClean="0"/>
              <a:t>Sekiguchi</a:t>
            </a:r>
            <a:r>
              <a:rPr lang="en-US" altLang="ja-JP" sz="2200" dirty="0" smtClean="0"/>
              <a:t> (Toho U.), </a:t>
            </a:r>
            <a:r>
              <a:rPr lang="en-US" altLang="ja-JP" sz="2200" dirty="0" err="1" smtClean="0"/>
              <a:t>Masaomi</a:t>
            </a:r>
            <a:r>
              <a:rPr lang="en-US" altLang="ja-JP" sz="2200" dirty="0" smtClean="0"/>
              <a:t> Tanaka (NAOJ),</a:t>
            </a:r>
          </a:p>
          <a:p>
            <a:pPr>
              <a:buNone/>
            </a:pPr>
            <a:r>
              <a:rPr lang="en-US" altLang="ja-JP" sz="2200" dirty="0" smtClean="0"/>
              <a:t>Keisuke Taniguchi (Ryukyu U.), </a:t>
            </a:r>
            <a:r>
              <a:rPr lang="en-US" altLang="ja-JP" sz="2200" dirty="0" err="1" smtClean="0"/>
              <a:t>Tomohide</a:t>
            </a:r>
            <a:r>
              <a:rPr lang="en-US" altLang="ja-JP" sz="2200" dirty="0" smtClean="0"/>
              <a:t> Wada, Shinya </a:t>
            </a:r>
            <a:r>
              <a:rPr lang="en-US" altLang="ja-JP" sz="2200" dirty="0" err="1" smtClean="0"/>
              <a:t>Wanajo</a:t>
            </a:r>
            <a:r>
              <a:rPr lang="en-US" altLang="ja-JP" sz="2200" dirty="0" smtClean="0"/>
              <a:t> (RIKEN)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88"/>
    </mc:Choice>
    <mc:Fallback xmlns="">
      <p:transition spd="slow" advTm="197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Near-infrared excess of GRB 130603B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Ejecta mass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>
                            <a:latin typeface="Cambria Math"/>
                          </a:rPr>
                          <m:t>ej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=0.02~0.1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⊙</m:t>
                        </m:r>
                      </m:sub>
                    </m:sSub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may be required</a:t>
                </a:r>
                <a:endParaRPr lang="ja-JP" altLang="en-US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132066"/>
            <a:ext cx="4070109" cy="41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54462"/>
            <a:ext cx="5020594" cy="333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3707903" y="3933056"/>
            <a:ext cx="136815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No optical excess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635895" y="5589240"/>
            <a:ext cx="144016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Excess in near-infrared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80112" y="5507940"/>
            <a:ext cx="152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Tanvir</a:t>
            </a:r>
            <a:r>
              <a:rPr kumimoji="1" lang="en-US" altLang="ja-JP" dirty="0" smtClean="0"/>
              <a:t>+ (2013)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2132856"/>
            <a:ext cx="961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9day</a:t>
            </a:r>
          </a:p>
          <a:p>
            <a:r>
              <a:rPr lang="en-US" altLang="ja-JP" dirty="0" smtClean="0"/>
              <a:t>(event?)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42963" y="2132856"/>
            <a:ext cx="1432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30day</a:t>
            </a:r>
          </a:p>
          <a:p>
            <a:r>
              <a:rPr kumimoji="1" lang="en-US" altLang="ja-JP" dirty="0" smtClean="0"/>
              <a:t>(background)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63888" y="2134597"/>
            <a:ext cx="1369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Excess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brightening</a:t>
            </a:r>
            <a:endParaRPr kumimoji="1" lang="en-US" altLang="ja-JP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1475656" y="228790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287905"/>
                <a:ext cx="22602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275856" y="228790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287905"/>
                <a:ext cx="22602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0811" r="-10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107504" y="5661248"/>
            <a:ext cx="152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Tanvir</a:t>
            </a:r>
            <a:r>
              <a:rPr kumimoji="1" lang="en-US" altLang="ja-JP" dirty="0" smtClean="0"/>
              <a:t>+ (2013)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490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521" y="2060848"/>
            <a:ext cx="3786951" cy="444307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Another candidate GRB 060614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“long-short GRB” w/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=102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kumimoji="1" lang="en-US" altLang="ja-JP" dirty="0" smtClean="0"/>
                  <a:t> at </a:t>
                </a:r>
                <a14:m>
                  <m:oMath xmlns=""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=0.125</m:t>
                    </m:r>
                  </m:oMath>
                </a14:m>
                <a:endParaRPr kumimoji="1" lang="en-US" altLang="ja-JP" dirty="0" smtClean="0"/>
              </a:p>
              <a:p>
                <a:r>
                  <a:rPr lang="en-US" altLang="ja-JP" dirty="0"/>
                  <a:t> </a:t>
                </a:r>
                <a:r>
                  <a:rPr lang="en-US" altLang="ja-JP" dirty="0" smtClean="0"/>
                  <a:t>near-IR excess at 13.6day</a:t>
                </a:r>
              </a:p>
              <a:p>
                <a:r>
                  <a:rPr kumimoji="1" lang="en-US" altLang="ja-JP" dirty="0"/>
                  <a:t> </a:t>
                </a:r>
                <a:r>
                  <a:rPr kumimoji="1" lang="en-US" altLang="ja-JP" dirty="0" smtClean="0"/>
                  <a:t>   at the 6-sigma level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5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3" y="2996952"/>
            <a:ext cx="4726261" cy="344660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123728" y="3074865"/>
            <a:ext cx="168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Gehrels</a:t>
            </a:r>
            <a:r>
              <a:rPr kumimoji="1" lang="en-US" altLang="ja-JP" dirty="0" smtClean="0"/>
              <a:t>+ (2006)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47624" y="4427820"/>
            <a:ext cx="1400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Yang+ (2015)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583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Long-term activity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Extended emission: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10~100s</a:t>
            </a:r>
          </a:p>
          <a:p>
            <a:endParaRPr kumimoji="1" lang="en-US" altLang="ja-JP" sz="1200" dirty="0"/>
          </a:p>
          <a:p>
            <a:r>
              <a:rPr lang="en-US" altLang="ja-JP" dirty="0" smtClean="0"/>
              <a:t>Plateau emission: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1000-10000s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No “orphan”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- jet geometry?</a:t>
            </a:r>
            <a:endParaRPr kumimoji="1"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- observed as LGRB?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062" y="1412776"/>
            <a:ext cx="5005426" cy="494357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655826" y="3127608"/>
            <a:ext cx="128432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0</a:t>
            </a:r>
            <a:r>
              <a:rPr kumimoji="1" lang="en-US" altLang="ja-JP" sz="2400" dirty="0" smtClean="0"/>
              <a:t>50724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050911</a:t>
            </a:r>
          </a:p>
          <a:p>
            <a:r>
              <a:rPr kumimoji="1" lang="en-US" altLang="ja-JP" sz="2400" dirty="0" smtClean="0">
                <a:solidFill>
                  <a:srgbClr val="00FF00"/>
                </a:solidFill>
              </a:rPr>
              <a:t>060614</a:t>
            </a:r>
          </a:p>
          <a:p>
            <a:r>
              <a:rPr lang="en-US" altLang="ja-JP" sz="2400" dirty="0" smtClean="0">
                <a:solidFill>
                  <a:srgbClr val="0070C0"/>
                </a:solidFill>
              </a:rPr>
              <a:t>061006</a:t>
            </a:r>
          </a:p>
          <a:p>
            <a:r>
              <a:rPr kumimoji="1" lang="en-US" altLang="ja-JP" sz="2400" dirty="0" smtClean="0">
                <a:solidFill>
                  <a:srgbClr val="00B0F0"/>
                </a:solidFill>
              </a:rPr>
              <a:t>061210</a:t>
            </a:r>
          </a:p>
          <a:p>
            <a:r>
              <a:rPr lang="en-US" altLang="ja-JP" sz="2400" dirty="0" smtClean="0">
                <a:solidFill>
                  <a:srgbClr val="FF00FF"/>
                </a:solidFill>
              </a:rPr>
              <a:t>070714B</a:t>
            </a:r>
          </a:p>
          <a:p>
            <a:r>
              <a:rPr kumimoji="1" lang="en-US" altLang="ja-JP" sz="2400" dirty="0" smtClean="0">
                <a:solidFill>
                  <a:srgbClr val="FFC000"/>
                </a:solidFill>
              </a:rPr>
              <a:t>071227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20593" y="1547500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Gompertz</a:t>
            </a:r>
            <a:r>
              <a:rPr kumimoji="1" lang="en-US" altLang="ja-JP" dirty="0" smtClean="0"/>
              <a:t>+ (2013)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005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Prompt-emission correlation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SGRBs satisfy their own Amati/</a:t>
            </a:r>
            <a:r>
              <a:rPr kumimoji="1" lang="en-US" altLang="ja-JP" dirty="0" err="1" smtClean="0"/>
              <a:t>Yonetoku</a:t>
            </a:r>
            <a:r>
              <a:rPr kumimoji="1" lang="en-US" altLang="ja-JP" dirty="0" smtClean="0"/>
              <a:t> relations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031669"/>
            <a:ext cx="9035642" cy="434965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995936" y="6084004"/>
            <a:ext cx="1610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Tsutsui</a:t>
            </a:r>
            <a:r>
              <a:rPr kumimoji="1" lang="en-US" altLang="ja-JP" dirty="0" smtClean="0"/>
              <a:t>+ (2013)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91680" y="4941168"/>
            <a:ext cx="2592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Black: LGRB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Red: “secure” SGRB</a:t>
            </a:r>
          </a:p>
          <a:p>
            <a:r>
              <a:rPr kumimoji="1" lang="en-US" altLang="ja-JP" dirty="0" smtClean="0">
                <a:solidFill>
                  <a:srgbClr val="00B050"/>
                </a:solidFill>
              </a:rPr>
              <a:t>Green: “misguided” SGRB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4098" y="2103239"/>
            <a:ext cx="92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Amati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36096" y="2103239"/>
            <a:ext cx="1347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Yonetoku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5771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What should be considered for SGRBs?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What is the outcome of compact binary mergers?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- BH-disk/torus,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magnetar</a:t>
            </a:r>
            <a:r>
              <a:rPr kumimoji="1" lang="en-US" altLang="ja-JP" dirty="0" smtClean="0"/>
              <a:t>, or combinations?</a:t>
            </a:r>
          </a:p>
          <a:p>
            <a:endParaRPr lang="en-US" altLang="ja-JP" sz="1200" dirty="0" smtClean="0"/>
          </a:p>
          <a:p>
            <a:r>
              <a:rPr kumimoji="1" lang="en-US" altLang="ja-JP" dirty="0" smtClean="0"/>
              <a:t>How does the GRB jet propagate?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- confinement mechanism?</a:t>
            </a:r>
          </a:p>
          <a:p>
            <a:endParaRPr kumimoji="1" lang="en-US" altLang="ja-JP" sz="1200" dirty="0"/>
          </a:p>
          <a:p>
            <a:r>
              <a:rPr lang="en-US" altLang="ja-JP" dirty="0" smtClean="0"/>
              <a:t>How is the long-term activity maintained?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(I do not include this topic in this talk)</a:t>
            </a:r>
          </a:p>
          <a:p>
            <a:endParaRPr kumimoji="1" lang="en-US" altLang="ja-JP" sz="1200" dirty="0"/>
          </a:p>
          <a:p>
            <a:r>
              <a:rPr lang="en-US" altLang="ja-JP" dirty="0" smtClean="0"/>
              <a:t>Some others?</a:t>
            </a: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18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Merger dynamics of BH-NS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kumimoji="1" lang="en-US" altLang="ja-JP" dirty="0" smtClean="0"/>
                  <a:t>                                </a:t>
                </a:r>
                <a:r>
                  <a:rPr kumimoji="1" lang="en-US" altLang="ja-JP" dirty="0" err="1" smtClean="0"/>
                  <a:t>inspiral</a:t>
                </a:r>
                <a:r>
                  <a:rPr kumimoji="1" lang="en-US" altLang="ja-JP" dirty="0" smtClean="0"/>
                  <a:t> due to GW </a:t>
                </a:r>
                <a:r>
                  <a:rPr kumimoji="1" lang="en-US" altLang="ja-JP" dirty="0" err="1" smtClean="0"/>
                  <a:t>backreaction</a:t>
                </a:r>
                <a:endParaRPr kumimoji="1" lang="en-US" altLang="ja-JP" dirty="0" smtClean="0"/>
              </a:p>
              <a:p>
                <a:endParaRPr lang="en-US" altLang="ja-JP" dirty="0"/>
              </a:p>
              <a:p>
                <a:r>
                  <a:rPr kumimoji="1" lang="en-US" altLang="ja-JP" dirty="0" smtClean="0"/>
                  <a:t>                                NS deformation due to tidal force</a:t>
                </a:r>
              </a:p>
              <a:p>
                <a:r>
                  <a:rPr lang="en-US" altLang="ja-JP" dirty="0" smtClean="0"/>
                  <a:t>                                   further drive the </a:t>
                </a:r>
                <a:r>
                  <a:rPr lang="en-US" altLang="ja-JP" dirty="0" err="1" smtClean="0"/>
                  <a:t>inspiral</a:t>
                </a:r>
                <a:r>
                  <a:rPr lang="en-US" altLang="ja-JP" dirty="0" smtClean="0"/>
                  <a:t> motion</a:t>
                </a:r>
              </a:p>
              <a:p>
                <a:endParaRPr lang="en-US" altLang="ja-JP" sz="1200" dirty="0"/>
              </a:p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                                   : tidal disruption</a:t>
                </a:r>
              </a:p>
              <a:p>
                <a:r>
                  <a:rPr lang="en-US" altLang="ja-JP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                                    disk formation, mass ejection…</a:t>
                </a:r>
              </a:p>
              <a:p>
                <a:endParaRPr lang="en-US" altLang="ja-JP" dirty="0"/>
              </a:p>
              <a:p>
                <a:r>
                  <a:rPr lang="en-US" altLang="ja-JP" dirty="0" smtClean="0"/>
                  <a:t>                                   : like BH-BH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52" r="-889" b="-29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043608" y="134076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699792" y="155679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弧 8"/>
          <p:cNvSpPr/>
          <p:nvPr/>
        </p:nvSpPr>
        <p:spPr>
          <a:xfrm>
            <a:off x="1331640" y="1628800"/>
            <a:ext cx="1800200" cy="792088"/>
          </a:xfrm>
          <a:prstGeom prst="arc">
            <a:avLst>
              <a:gd name="adj1" fmla="val 5557689"/>
              <a:gd name="adj2" fmla="val 10429429"/>
            </a:avLst>
          </a:prstGeom>
          <a:ln w="254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弧 9"/>
          <p:cNvSpPr/>
          <p:nvPr/>
        </p:nvSpPr>
        <p:spPr>
          <a:xfrm>
            <a:off x="1691680" y="1268760"/>
            <a:ext cx="1080120" cy="360040"/>
          </a:xfrm>
          <a:prstGeom prst="arc">
            <a:avLst/>
          </a:prstGeom>
          <a:ln w="254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267744" y="429309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ドーナツ 11"/>
          <p:cNvSpPr/>
          <p:nvPr/>
        </p:nvSpPr>
        <p:spPr>
          <a:xfrm>
            <a:off x="1547664" y="4005064"/>
            <a:ext cx="1728192" cy="864096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円弧 12"/>
          <p:cNvSpPr/>
          <p:nvPr/>
        </p:nvSpPr>
        <p:spPr>
          <a:xfrm>
            <a:off x="2339752" y="4293096"/>
            <a:ext cx="288032" cy="288032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円弧 13"/>
          <p:cNvSpPr/>
          <p:nvPr/>
        </p:nvSpPr>
        <p:spPr>
          <a:xfrm>
            <a:off x="2411760" y="4293096"/>
            <a:ext cx="288032" cy="288032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円弧 14"/>
          <p:cNvSpPr/>
          <p:nvPr/>
        </p:nvSpPr>
        <p:spPr>
          <a:xfrm>
            <a:off x="2492152" y="4293096"/>
            <a:ext cx="288032" cy="288032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円弧 15"/>
          <p:cNvSpPr/>
          <p:nvPr/>
        </p:nvSpPr>
        <p:spPr>
          <a:xfrm flipH="1">
            <a:off x="2123728" y="4293096"/>
            <a:ext cx="288032" cy="288000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円弧 16"/>
          <p:cNvSpPr/>
          <p:nvPr/>
        </p:nvSpPr>
        <p:spPr>
          <a:xfrm flipH="1">
            <a:off x="2195736" y="4293096"/>
            <a:ext cx="288032" cy="288000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円弧 17"/>
          <p:cNvSpPr/>
          <p:nvPr/>
        </p:nvSpPr>
        <p:spPr>
          <a:xfrm flipH="1">
            <a:off x="2051720" y="4293096"/>
            <a:ext cx="288032" cy="288000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1403648" y="3068960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1763688" y="2996952"/>
            <a:ext cx="93610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259360" y="5661248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弧 21"/>
          <p:cNvSpPr/>
          <p:nvPr/>
        </p:nvSpPr>
        <p:spPr>
          <a:xfrm>
            <a:off x="2331368" y="5661248"/>
            <a:ext cx="288032" cy="288032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円弧 22"/>
          <p:cNvSpPr/>
          <p:nvPr/>
        </p:nvSpPr>
        <p:spPr>
          <a:xfrm>
            <a:off x="2403376" y="5661248"/>
            <a:ext cx="288032" cy="288032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円弧 23"/>
          <p:cNvSpPr/>
          <p:nvPr/>
        </p:nvSpPr>
        <p:spPr>
          <a:xfrm>
            <a:off x="2483768" y="5661248"/>
            <a:ext cx="288032" cy="288032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円弧 24"/>
          <p:cNvSpPr/>
          <p:nvPr/>
        </p:nvSpPr>
        <p:spPr>
          <a:xfrm flipH="1">
            <a:off x="2115344" y="5661248"/>
            <a:ext cx="288032" cy="288000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円弧 25"/>
          <p:cNvSpPr/>
          <p:nvPr/>
        </p:nvSpPr>
        <p:spPr>
          <a:xfrm flipH="1">
            <a:off x="2187352" y="5661248"/>
            <a:ext cx="288032" cy="288000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円弧 26"/>
          <p:cNvSpPr/>
          <p:nvPr/>
        </p:nvSpPr>
        <p:spPr>
          <a:xfrm flipH="1">
            <a:off x="2043336" y="5661248"/>
            <a:ext cx="288032" cy="288000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右矢印 27"/>
          <p:cNvSpPr/>
          <p:nvPr/>
        </p:nvSpPr>
        <p:spPr>
          <a:xfrm>
            <a:off x="395536" y="2708920"/>
            <a:ext cx="324036" cy="9361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左中かっこ 28"/>
          <p:cNvSpPr/>
          <p:nvPr/>
        </p:nvSpPr>
        <p:spPr>
          <a:xfrm>
            <a:off x="755576" y="3861048"/>
            <a:ext cx="1080120" cy="230425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>
            <a:off x="395536" y="4581128"/>
            <a:ext cx="324036" cy="9361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弧 30"/>
          <p:cNvSpPr/>
          <p:nvPr/>
        </p:nvSpPr>
        <p:spPr>
          <a:xfrm>
            <a:off x="1547664" y="2725033"/>
            <a:ext cx="792088" cy="487943"/>
          </a:xfrm>
          <a:prstGeom prst="arc">
            <a:avLst>
              <a:gd name="adj1" fmla="val 12080740"/>
              <a:gd name="adj2" fmla="val 20466443"/>
            </a:avLst>
          </a:prstGeom>
          <a:ln w="254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弧 31"/>
          <p:cNvSpPr/>
          <p:nvPr/>
        </p:nvSpPr>
        <p:spPr>
          <a:xfrm>
            <a:off x="1619672" y="3212976"/>
            <a:ext cx="864096" cy="432048"/>
          </a:xfrm>
          <a:prstGeom prst="arc">
            <a:avLst>
              <a:gd name="adj1" fmla="val 2482470"/>
              <a:gd name="adj2" fmla="val 10431312"/>
            </a:avLst>
          </a:prstGeom>
          <a:ln w="25400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73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Mass </a:t>
            </a:r>
            <a:r>
              <a:rPr lang="en-US" altLang="ja-JP" dirty="0" smtClean="0"/>
              <a:t>remaining</a:t>
            </a:r>
            <a:r>
              <a:rPr kumimoji="1" lang="en-US" altLang="ja-JP" dirty="0" smtClean="0"/>
              <a:t> outside the BH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=""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disk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&gt;0.1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is possible for various parameters</a:t>
                </a:r>
              </a:p>
              <a:p>
                <a:endParaRPr lang="en-US" altLang="ja-JP" sz="1200" dirty="0"/>
              </a:p>
              <a:p>
                <a:r>
                  <a:rPr kumimoji="1" lang="en-US" altLang="ja-JP" dirty="0" smtClean="0"/>
                  <a:t>                                                            - large NS radius</a:t>
                </a:r>
              </a:p>
              <a:p>
                <a:r>
                  <a:rPr kumimoji="1" lang="en-US" altLang="ja-JP" dirty="0" smtClean="0"/>
                  <a:t>                                                            - </a:t>
                </a:r>
                <a:r>
                  <a:rPr lang="en-US" altLang="ja-JP" dirty="0" smtClean="0"/>
                  <a:t>small BH </a:t>
                </a:r>
                <a:r>
                  <a:rPr kumimoji="1" lang="en-US" altLang="ja-JP" dirty="0" smtClean="0"/>
                  <a:t>mass</a:t>
                </a:r>
              </a:p>
              <a:p>
                <a:r>
                  <a:rPr lang="en-US" altLang="ja-JP" dirty="0" smtClean="0"/>
                  <a:t>                                                            - high BH spin</a:t>
                </a:r>
              </a:p>
              <a:p>
                <a:r>
                  <a:rPr kumimoji="1" lang="en-US" altLang="ja-JP" dirty="0"/>
                  <a:t> </a:t>
                </a:r>
                <a:r>
                  <a:rPr kumimoji="1" lang="en-US" altLang="ja-JP" dirty="0" smtClean="0"/>
                  <a:t>                                                           </a:t>
                </a:r>
                <a:r>
                  <a:rPr lang="en-US" altLang="ja-JP" dirty="0" smtClean="0"/>
                  <a:t>give a large value</a:t>
                </a:r>
                <a:endParaRPr kumimoji="1" lang="en-US" altLang="ja-JP" dirty="0" smtClean="0"/>
              </a:p>
              <a:p>
                <a:endParaRPr lang="en-US" altLang="ja-JP" sz="1200" dirty="0" smtClean="0"/>
              </a:p>
              <a:p>
                <a:r>
                  <a:rPr lang="en-US" altLang="ja-JP" dirty="0"/>
                  <a:t> </a:t>
                </a:r>
                <a:r>
                  <a:rPr lang="en-US" altLang="ja-JP" dirty="0" smtClean="0"/>
                  <a:t>                                                           variety due to</a:t>
                </a:r>
              </a:p>
              <a:p>
                <a:r>
                  <a:rPr lang="en-US" altLang="ja-JP" dirty="0"/>
                  <a:t> </a:t>
                </a:r>
                <a:r>
                  <a:rPr lang="en-US" altLang="ja-JP" dirty="0" smtClean="0"/>
                  <a:t>                                                             the BH variety 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4194"/>
            <a:ext cx="5317879" cy="376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447837" y="2564904"/>
            <a:ext cx="171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Kyutoku</a:t>
            </a:r>
            <a:r>
              <a:rPr kumimoji="1" lang="en-US" altLang="ja-JP" dirty="0" smtClean="0"/>
              <a:t>+ (2015)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50929" y="5943178"/>
            <a:ext cx="345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large &lt;-</a:t>
            </a:r>
            <a:r>
              <a:rPr kumimoji="1" lang="en-US" altLang="ja-JP" sz="2400" dirty="0" smtClean="0"/>
              <a:t> NS radius -&gt; small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3268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Merger dynamics of NS-NS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453345" y="1795080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1677481" y="1795080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弧 8"/>
          <p:cNvSpPr/>
          <p:nvPr/>
        </p:nvSpPr>
        <p:spPr>
          <a:xfrm>
            <a:off x="813385" y="1507048"/>
            <a:ext cx="1080120" cy="432048"/>
          </a:xfrm>
          <a:prstGeom prst="arc">
            <a:avLst>
              <a:gd name="adj1" fmla="val 10549345"/>
              <a:gd name="adj2" fmla="val 0"/>
            </a:avLst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弧 9"/>
          <p:cNvSpPr/>
          <p:nvPr/>
        </p:nvSpPr>
        <p:spPr>
          <a:xfrm>
            <a:off x="813385" y="2155120"/>
            <a:ext cx="1080120" cy="432048"/>
          </a:xfrm>
          <a:prstGeom prst="arc">
            <a:avLst>
              <a:gd name="adj1" fmla="val 21567469"/>
              <a:gd name="adj2" fmla="val 10601024"/>
            </a:avLst>
          </a:prstGeom>
          <a:ln w="254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901617" y="1795080"/>
            <a:ext cx="93610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621697" y="1795080"/>
            <a:ext cx="1008112" cy="43204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153426" y="2699951"/>
            <a:ext cx="1453989" cy="9540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Massive, hot </a:t>
            </a:r>
            <a:r>
              <a:rPr kumimoji="1" lang="en-US" altLang="ja-JP" sz="2000" dirty="0" smtClean="0"/>
              <a:t>NS</a:t>
            </a:r>
            <a:endParaRPr kumimoji="1" lang="ja-JP" altLang="en-US" sz="2000" dirty="0"/>
          </a:p>
        </p:txBody>
      </p:sp>
      <p:sp>
        <p:nvSpPr>
          <p:cNvPr id="14" name="円/楕円 13"/>
          <p:cNvSpPr/>
          <p:nvPr/>
        </p:nvSpPr>
        <p:spPr>
          <a:xfrm>
            <a:off x="3347864" y="4941168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ドーナツ 14"/>
          <p:cNvSpPr/>
          <p:nvPr/>
        </p:nvSpPr>
        <p:spPr>
          <a:xfrm>
            <a:off x="2627784" y="4653136"/>
            <a:ext cx="1728192" cy="864096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円弧 15"/>
          <p:cNvSpPr/>
          <p:nvPr/>
        </p:nvSpPr>
        <p:spPr>
          <a:xfrm>
            <a:off x="3419872" y="4941168"/>
            <a:ext cx="288032" cy="288032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円弧 16"/>
          <p:cNvSpPr/>
          <p:nvPr/>
        </p:nvSpPr>
        <p:spPr>
          <a:xfrm>
            <a:off x="3491880" y="4941168"/>
            <a:ext cx="288032" cy="288032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円弧 17"/>
          <p:cNvSpPr/>
          <p:nvPr/>
        </p:nvSpPr>
        <p:spPr>
          <a:xfrm>
            <a:off x="3572272" y="4941168"/>
            <a:ext cx="288032" cy="288032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円弧 18"/>
          <p:cNvSpPr/>
          <p:nvPr/>
        </p:nvSpPr>
        <p:spPr>
          <a:xfrm flipH="1">
            <a:off x="3203848" y="4941168"/>
            <a:ext cx="288032" cy="288000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円弧 19"/>
          <p:cNvSpPr/>
          <p:nvPr/>
        </p:nvSpPr>
        <p:spPr>
          <a:xfrm flipH="1">
            <a:off x="3275856" y="4941168"/>
            <a:ext cx="288032" cy="288000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円弧 20"/>
          <p:cNvSpPr/>
          <p:nvPr/>
        </p:nvSpPr>
        <p:spPr>
          <a:xfrm flipH="1">
            <a:off x="3131840" y="4941168"/>
            <a:ext cx="288032" cy="288000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2397561" y="2011104"/>
            <a:ext cx="3600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4629809" y="2339060"/>
            <a:ext cx="648553" cy="3156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1501500" y="2418845"/>
            <a:ext cx="1386690" cy="2420575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2422437" y="5517232"/>
            <a:ext cx="2149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Large-mass </a:t>
            </a:r>
            <a:r>
              <a:rPr kumimoji="1" lang="en-US" altLang="ja-JP" sz="2400" dirty="0" smtClean="0"/>
              <a:t>disk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2826390" y="2571067"/>
                <a:ext cx="2258246" cy="488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1" lang="en-US" altLang="ja-JP" sz="2400" b="0" i="0" smtClean="0">
                              <a:latin typeface="Cambria Math"/>
                            </a:rPr>
                            <m:t>total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1" lang="en-US" altLang="ja-JP" sz="2400" b="0" i="0" smtClean="0">
                              <a:latin typeface="Cambria Math"/>
                            </a:rPr>
                            <m:t>crit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390" y="2571067"/>
                <a:ext cx="2258246" cy="488082"/>
              </a:xfrm>
              <a:prstGeom prst="rect">
                <a:avLst/>
              </a:prstGeom>
              <a:blipFill rotWithShape="0">
                <a:blip r:embed="rId2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-6533" y="2924944"/>
                <a:ext cx="2274277" cy="1226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=""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/>
                          </a:rPr>
                          <m:t>total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/>
                          </a:rPr>
                          <m:t>crit</m:t>
                        </m:r>
                      </m:sub>
                    </m:sSub>
                  </m:oMath>
                </a14:m>
                <a:r>
                  <a:rPr lang="en-US" altLang="ja-JP" sz="2400" dirty="0" smtClean="0"/>
                  <a:t>:</a:t>
                </a:r>
              </a:p>
              <a:p>
                <a:r>
                  <a:rPr lang="en-US" altLang="ja-JP" sz="2400" dirty="0" smtClean="0"/>
                  <a:t>prompt collapse</a:t>
                </a:r>
              </a:p>
              <a:p>
                <a:r>
                  <a:rPr kumimoji="1" lang="en-US" altLang="ja-JP" sz="2400" dirty="0" smtClean="0"/>
                  <a:t>(unlikely)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33" y="2924944"/>
                <a:ext cx="2274277" cy="1226746"/>
              </a:xfrm>
              <a:prstGeom prst="rect">
                <a:avLst/>
              </a:prstGeom>
              <a:blipFill rotWithShape="0">
                <a:blip r:embed="rId3"/>
                <a:stretch>
                  <a:fillRect l="-4290" t="-3483" r="-2949" b="-104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/楕円 33"/>
          <p:cNvSpPr/>
          <p:nvPr/>
        </p:nvSpPr>
        <p:spPr>
          <a:xfrm>
            <a:off x="1043608" y="5157192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ドーナツ 34"/>
          <p:cNvSpPr/>
          <p:nvPr/>
        </p:nvSpPr>
        <p:spPr>
          <a:xfrm>
            <a:off x="323528" y="5013176"/>
            <a:ext cx="1728192" cy="576032"/>
          </a:xfrm>
          <a:prstGeom prst="donut">
            <a:avLst>
              <a:gd name="adj" fmla="val 7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円弧 35"/>
          <p:cNvSpPr/>
          <p:nvPr/>
        </p:nvSpPr>
        <p:spPr>
          <a:xfrm>
            <a:off x="1115616" y="5157192"/>
            <a:ext cx="288032" cy="288032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円弧 36"/>
          <p:cNvSpPr/>
          <p:nvPr/>
        </p:nvSpPr>
        <p:spPr>
          <a:xfrm>
            <a:off x="1187624" y="5157192"/>
            <a:ext cx="288032" cy="288032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円弧 37"/>
          <p:cNvSpPr/>
          <p:nvPr/>
        </p:nvSpPr>
        <p:spPr>
          <a:xfrm>
            <a:off x="1268016" y="5157192"/>
            <a:ext cx="288032" cy="288032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円弧 38"/>
          <p:cNvSpPr/>
          <p:nvPr/>
        </p:nvSpPr>
        <p:spPr>
          <a:xfrm flipH="1">
            <a:off x="899592" y="5157192"/>
            <a:ext cx="288032" cy="288000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/>
          <p:cNvSpPr/>
          <p:nvPr/>
        </p:nvSpPr>
        <p:spPr>
          <a:xfrm flipH="1">
            <a:off x="971600" y="5157192"/>
            <a:ext cx="288032" cy="288000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円弧 40"/>
          <p:cNvSpPr/>
          <p:nvPr/>
        </p:nvSpPr>
        <p:spPr>
          <a:xfrm flipH="1">
            <a:off x="827584" y="5157192"/>
            <a:ext cx="288032" cy="288000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07504" y="5589240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Small-mass disk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569264" y="3544074"/>
            <a:ext cx="2044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Hypermassive</a:t>
            </a:r>
            <a:r>
              <a:rPr kumimoji="1" lang="en-US" altLang="ja-JP" sz="2400" dirty="0" smtClean="0"/>
              <a:t>: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~100ms</a:t>
            </a:r>
          </a:p>
        </p:txBody>
      </p:sp>
      <p:sp>
        <p:nvSpPr>
          <p:cNvPr id="59" name="円/楕円 58"/>
          <p:cNvSpPr/>
          <p:nvPr/>
        </p:nvSpPr>
        <p:spPr>
          <a:xfrm>
            <a:off x="7490795" y="1570086"/>
            <a:ext cx="1054515" cy="954043"/>
          </a:xfrm>
          <a:prstGeom prst="ellipse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76" name="円/楕円 75"/>
          <p:cNvSpPr/>
          <p:nvPr/>
        </p:nvSpPr>
        <p:spPr>
          <a:xfrm>
            <a:off x="6037681" y="5343599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ドーナツ 76"/>
          <p:cNvSpPr/>
          <p:nvPr/>
        </p:nvSpPr>
        <p:spPr>
          <a:xfrm>
            <a:off x="5317601" y="5199583"/>
            <a:ext cx="1728192" cy="576032"/>
          </a:xfrm>
          <a:prstGeom prst="donut">
            <a:avLst>
              <a:gd name="adj" fmla="val 7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8" name="円弧 77"/>
          <p:cNvSpPr/>
          <p:nvPr/>
        </p:nvSpPr>
        <p:spPr>
          <a:xfrm>
            <a:off x="6109689" y="5343599"/>
            <a:ext cx="288032" cy="288032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9" name="円弧 78"/>
          <p:cNvSpPr/>
          <p:nvPr/>
        </p:nvSpPr>
        <p:spPr>
          <a:xfrm>
            <a:off x="6181697" y="5343599"/>
            <a:ext cx="288032" cy="288032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0" name="円弧 79"/>
          <p:cNvSpPr/>
          <p:nvPr/>
        </p:nvSpPr>
        <p:spPr>
          <a:xfrm>
            <a:off x="6262089" y="5343599"/>
            <a:ext cx="288032" cy="288032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円弧 80"/>
          <p:cNvSpPr/>
          <p:nvPr/>
        </p:nvSpPr>
        <p:spPr>
          <a:xfrm flipH="1">
            <a:off x="5893665" y="5343599"/>
            <a:ext cx="288032" cy="288000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円弧 81"/>
          <p:cNvSpPr/>
          <p:nvPr/>
        </p:nvSpPr>
        <p:spPr>
          <a:xfrm flipH="1">
            <a:off x="5965673" y="5343599"/>
            <a:ext cx="288032" cy="288000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3" name="円弧 82"/>
          <p:cNvSpPr/>
          <p:nvPr/>
        </p:nvSpPr>
        <p:spPr>
          <a:xfrm flipH="1">
            <a:off x="5821657" y="5343599"/>
            <a:ext cx="288032" cy="288000"/>
          </a:xfrm>
          <a:prstGeom prst="arc">
            <a:avLst>
              <a:gd name="adj1" fmla="val 19840157"/>
              <a:gd name="adj2" fmla="val 18316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089300" y="5775647"/>
            <a:ext cx="22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Small-mass disk?</a:t>
            </a: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7327036" y="2631897"/>
            <a:ext cx="136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Stable 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6300192" y="3717032"/>
                <a:ext cx="2891433" cy="1231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/>
                  <a:t>Supra</a:t>
                </a:r>
                <a:r>
                  <a:rPr kumimoji="1" lang="en-US" altLang="ja-JP" sz="2400" dirty="0" err="1" smtClean="0"/>
                  <a:t>massive</a:t>
                </a:r>
                <a:r>
                  <a:rPr kumimoji="1" lang="en-US" altLang="ja-JP" sz="2400" dirty="0" smtClean="0"/>
                  <a:t>:</a:t>
                </a:r>
              </a:p>
              <a:p>
                <a:r>
                  <a:rPr lang="en-US" altLang="ja-JP" sz="2400" dirty="0" smtClean="0"/>
                  <a:t> 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total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rot</m:t>
                        </m:r>
                        <m:r>
                          <m:rPr>
                            <m:nor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kumimoji="1" lang="en-US" altLang="ja-JP" sz="2400" dirty="0" smtClean="0"/>
              </a:p>
              <a:p>
                <a:r>
                  <a:rPr lang="en-US" altLang="ja-JP" sz="2400" dirty="0" smtClean="0"/>
                  <a:t>     ~spin-down time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17032"/>
                <a:ext cx="2891433" cy="1231556"/>
              </a:xfrm>
              <a:prstGeom prst="rect">
                <a:avLst/>
              </a:prstGeom>
              <a:blipFill rotWithShape="0">
                <a:blip r:embed="rId4"/>
                <a:stretch>
                  <a:fillRect l="-3158" t="-3960" b="-103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/>
              <p:cNvSpPr txBox="1"/>
              <p:nvPr/>
            </p:nvSpPr>
            <p:spPr>
              <a:xfrm>
                <a:off x="5114531" y="1596299"/>
                <a:ext cx="2347630" cy="488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1" lang="en-US" altLang="ja-JP" sz="2400" b="0" i="0" smtClean="0">
                              <a:latin typeface="Cambria Math"/>
                            </a:rPr>
                            <m:t>total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1" lang="en-US" altLang="ja-JP" sz="2400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7" name="テキスト ボックス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531" y="1596299"/>
                <a:ext cx="2347630" cy="488082"/>
              </a:xfrm>
              <a:prstGeom prst="rect">
                <a:avLst/>
              </a:prstGeom>
              <a:blipFill rotWithShape="0">
                <a:blip r:embed="rId5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直線矢印コネクタ 87"/>
          <p:cNvCxnSpPr/>
          <p:nvPr/>
        </p:nvCxnSpPr>
        <p:spPr>
          <a:xfrm flipV="1">
            <a:off x="6607415" y="2267904"/>
            <a:ext cx="750332" cy="4320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/>
          <p:nvPr/>
        </p:nvCxnSpPr>
        <p:spPr>
          <a:xfrm flipH="1">
            <a:off x="4014393" y="3572984"/>
            <a:ext cx="891189" cy="10566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/>
          <p:nvPr/>
        </p:nvCxnSpPr>
        <p:spPr>
          <a:xfrm>
            <a:off x="6019800" y="3822621"/>
            <a:ext cx="155502" cy="11284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テキスト ボックス 111"/>
          <p:cNvSpPr txBox="1"/>
          <p:nvPr/>
        </p:nvSpPr>
        <p:spPr>
          <a:xfrm>
            <a:off x="1907704" y="6093296"/>
            <a:ext cx="337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[See e.g., </a:t>
            </a:r>
            <a:r>
              <a:rPr kumimoji="1" lang="en-US" altLang="ja-JP" dirty="0" err="1" smtClean="0"/>
              <a:t>Hotokeza</a:t>
            </a:r>
            <a:r>
              <a:rPr lang="en-US" altLang="ja-JP" dirty="0" err="1" smtClean="0"/>
              <a:t>ka</a:t>
            </a:r>
            <a:r>
              <a:rPr lang="en-US" altLang="ja-JP" dirty="0" smtClean="0"/>
              <a:t>, KK+ (2013)]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099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Magnetic-field amplification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 - Kelvin-Helmholtz instability at the contact surface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winding and </a:t>
            </a:r>
            <a:r>
              <a:rPr kumimoji="1" lang="en-US" altLang="ja-JP" dirty="0" err="1" smtClean="0"/>
              <a:t>magnetorotational</a:t>
            </a:r>
            <a:r>
              <a:rPr kumimoji="1" lang="en-US" altLang="ja-JP" dirty="0" smtClean="0"/>
              <a:t> instability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during the </a:t>
            </a:r>
            <a:r>
              <a:rPr lang="en-US" altLang="ja-JP" dirty="0" err="1" smtClean="0"/>
              <a:t>hypermassive</a:t>
            </a:r>
            <a:r>
              <a:rPr lang="en-US" altLang="ja-JP" dirty="0" smtClean="0"/>
              <a:t> NS stage -&gt; </a:t>
            </a:r>
            <a:r>
              <a:rPr lang="en-US" altLang="ja-JP" dirty="0" err="1" smtClean="0"/>
              <a:t>magnetar</a:t>
            </a:r>
            <a:r>
              <a:rPr lang="en-US" altLang="ja-JP" dirty="0" smtClean="0"/>
              <a:t>?</a:t>
            </a:r>
          </a:p>
          <a:p>
            <a:r>
              <a:rPr kumimoji="1" lang="en-US" altLang="ja-JP" dirty="0" smtClean="0"/>
              <a:t>Note: saturate before the BH-disk/torus is formed!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789040"/>
            <a:ext cx="9131701" cy="231865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115616" y="3807702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Kiuchi</a:t>
            </a:r>
            <a:r>
              <a:rPr kumimoji="1" lang="en-US" altLang="ja-JP" dirty="0" smtClean="0">
                <a:solidFill>
                  <a:schemeClr val="bg1"/>
                </a:solidFill>
              </a:rPr>
              <a:t>, KK+ (2015)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4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Disk mass</a:t>
            </a:r>
            <a:r>
              <a:rPr kumimoji="1" lang="en-US" altLang="ja-JP" dirty="0" smtClean="0"/>
              <a:t> after the HMNS collapse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Again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disk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&gt;0.1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is a plausible outcome</a:t>
                </a:r>
              </a:p>
              <a:p>
                <a:endParaRPr lang="en-US" altLang="ja-JP" dirty="0"/>
              </a:p>
              <a:p>
                <a:r>
                  <a:rPr kumimoji="1" lang="en-US" altLang="ja-JP" dirty="0" smtClean="0"/>
                  <a:t>                                                       variety comes from</a:t>
                </a:r>
              </a:p>
              <a:p>
                <a:r>
                  <a:rPr kumimoji="1" lang="en-US" altLang="ja-JP" dirty="0" smtClean="0"/>
                  <a:t>                                                         the mass ratio?</a:t>
                </a:r>
              </a:p>
              <a:p>
                <a:endParaRPr lang="en-US" altLang="ja-JP" dirty="0"/>
              </a:p>
              <a:p>
                <a:r>
                  <a:rPr kumimoji="1" lang="en-US" altLang="ja-JP" sz="2400" dirty="0" smtClean="0"/>
                  <a:t>                                                                    percentage:</a:t>
                </a:r>
              </a:p>
              <a:p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                                                                   torus mass required</a:t>
                </a:r>
              </a:p>
              <a:p>
                <a:r>
                  <a:rPr kumimoji="1" lang="en-US" altLang="ja-JP" sz="2400" dirty="0"/>
                  <a:t> </a:t>
                </a:r>
                <a:r>
                  <a:rPr kumimoji="1" lang="en-US" altLang="ja-JP" sz="2400" dirty="0" smtClean="0"/>
                  <a:t>                                                                    by observed SGRBs</a:t>
                </a:r>
              </a:p>
              <a:p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                                                                     assuming 5% efficiency</a:t>
                </a: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060848"/>
            <a:ext cx="5054217" cy="437344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27584" y="5302949"/>
            <a:ext cx="3337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Giacomazzo</a:t>
            </a:r>
            <a:r>
              <a:rPr kumimoji="1" lang="en-US" altLang="ja-JP" dirty="0" smtClean="0"/>
              <a:t>+ (2013)</a:t>
            </a:r>
          </a:p>
          <a:p>
            <a:r>
              <a:rPr lang="en-US" altLang="ja-JP" dirty="0" smtClean="0"/>
              <a:t>[see also </a:t>
            </a:r>
            <a:r>
              <a:rPr lang="en-US" altLang="ja-JP" dirty="0" err="1" smtClean="0"/>
              <a:t>Hotokezaka</a:t>
            </a:r>
            <a:r>
              <a:rPr lang="en-US" altLang="ja-JP" dirty="0" smtClean="0"/>
              <a:t>, KK+ (2013)]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67320" y="2267580"/>
            <a:ext cx="29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Symbol: NS equation of state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878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Shortness: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6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Bimodality of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: separation at 2s (usual definition)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552" r="-14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559" y="2002819"/>
            <a:ext cx="4944713" cy="430650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34965" y="2123564"/>
            <a:ext cx="189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Bromberg+ (2013)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691680" y="2492896"/>
            <a:ext cx="7200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100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91680" y="4437112"/>
            <a:ext cx="7200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10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115616" y="3717032"/>
            <a:ext cx="129614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Number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627784" y="5949280"/>
            <a:ext cx="7200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0.1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491880" y="5949280"/>
            <a:ext cx="7200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1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427984" y="5949280"/>
            <a:ext cx="7200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10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364088" y="5949280"/>
            <a:ext cx="7200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100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228184" y="5949280"/>
            <a:ext cx="86409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1000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1268016" y="5301208"/>
                <a:ext cx="7048400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=""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sub>
                    </m:sSub>
                  </m:oMath>
                </a14:m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: the duration in which 90% energy is released</a:t>
                </a:r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016" y="5301208"/>
                <a:ext cx="7048400" cy="504056"/>
              </a:xfrm>
              <a:prstGeom prst="rect">
                <a:avLst/>
              </a:prstGeom>
              <a:blipFill rotWithShape="0">
                <a:blip r:embed="rId5"/>
                <a:stretch>
                  <a:fillRect t="-6098" b="-231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85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Jet confinement by the NS-NS ejecta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Cocoon confinement: </a:t>
                </a:r>
                <a:r>
                  <a:rPr kumimoji="1" lang="en-US" altLang="ja-JP" dirty="0" smtClean="0"/>
                  <a:t>ejecta expanding w/ </a:t>
                </a:r>
                <a14:m>
                  <m:oMath xmlns=""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~0.2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kumimoji="1" lang="en-US" altLang="ja-JP" dirty="0" smtClean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lang="en-US" altLang="ja-JP" sz="2000" dirty="0" smtClean="0"/>
              </a:p>
              <a:p>
                <a:r>
                  <a:rPr lang="en-US" altLang="ja-JP" sz="2400" dirty="0" smtClean="0"/>
                  <a:t>See also </a:t>
                </a:r>
                <a:r>
                  <a:rPr lang="en-US" altLang="ja-JP" sz="2400" dirty="0" err="1" smtClean="0"/>
                  <a:t>Aloy</a:t>
                </a:r>
                <a:r>
                  <a:rPr lang="en-US" altLang="ja-JP" sz="2400" dirty="0" smtClean="0"/>
                  <a:t>+ (2005), </a:t>
                </a:r>
                <a:r>
                  <a:rPr lang="en-US" altLang="ja-JP" sz="2400" dirty="0" err="1" smtClean="0"/>
                  <a:t>Murguia-Bertheir</a:t>
                </a:r>
                <a:r>
                  <a:rPr lang="en-US" altLang="ja-JP" sz="2400" dirty="0" smtClean="0"/>
                  <a:t>+ (2014), Duffel+ (2015)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52" b="-15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916832"/>
            <a:ext cx="6729974" cy="374441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390085" y="2483604"/>
            <a:ext cx="184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Nagakura</a:t>
            </a:r>
            <a:r>
              <a:rPr kumimoji="1" lang="en-US" altLang="ja-JP" dirty="0" smtClean="0">
                <a:solidFill>
                  <a:schemeClr val="bg1"/>
                </a:solidFill>
              </a:rPr>
              <a:t>+ (2014)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619672" y="4005064"/>
                <a:ext cx="2581861" cy="1232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−3.5</m:t>
                          </m:r>
                        </m:sup>
                      </m:sSup>
                    </m:oMath>
                  </m:oMathPara>
                </a14:m>
                <a:endParaRPr kumimoji="1" lang="en-US" altLang="ja-JP" sz="2400" dirty="0" smtClean="0">
                  <a:solidFill>
                    <a:schemeClr val="bg1"/>
                  </a:solidFill>
                </a:endParaRPr>
              </a:p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1" lang="en-US" altLang="ja-JP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ej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=0.01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kumimoji="1" lang="en-US" altLang="ja-JP" sz="2400" dirty="0" smtClean="0">
                  <a:solidFill>
                    <a:schemeClr val="bg1"/>
                  </a:solidFill>
                </a:endParaRPr>
              </a:p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=2×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</m:sSup>
                      <m:r>
                        <m:rPr>
                          <m:nor/>
                        </m:rPr>
                        <a:rPr kumimoji="1" lang="en-US" altLang="ja-JP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erg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05064"/>
                <a:ext cx="2581861" cy="1232710"/>
              </a:xfrm>
              <a:prstGeom prst="rect">
                <a:avLst/>
              </a:prstGeom>
              <a:blipFill rotWithShape="0">
                <a:blip r:embed="rId4"/>
                <a:stretch>
                  <a:fillRect l="-2364" t="-495" r="-3783" b="-7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67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Ejecta profile comparison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Profile of </a:t>
            </a:r>
            <a:r>
              <a:rPr lang="en-US" altLang="ja-JP" dirty="0" smtClean="0">
                <a:solidFill>
                  <a:srgbClr val="FF0000"/>
                </a:solidFill>
              </a:rPr>
              <a:t>dynamical ejecta </a:t>
            </a:r>
            <a:r>
              <a:rPr lang="en-US" altLang="ja-JP" dirty="0" smtClean="0"/>
              <a:t>on the meridional plane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NS-NS: </a:t>
            </a:r>
            <a:r>
              <a:rPr lang="en-US" altLang="ja-JP" dirty="0" err="1" smtClean="0"/>
              <a:t>hypermassive</a:t>
            </a:r>
            <a:r>
              <a:rPr lang="en-US" altLang="ja-JP" dirty="0" smtClean="0"/>
              <a:t> NS              BH-NS: BH-disk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…but the reality depends on HMNS/disk winds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064568"/>
            <a:ext cx="9793088" cy="259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549447" y="1988840"/>
            <a:ext cx="23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Hotokezaka</a:t>
            </a:r>
            <a:r>
              <a:rPr kumimoji="1" lang="en-US" altLang="ja-JP" dirty="0" smtClean="0"/>
              <a:t>, KK+ (2013)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40152" y="2698319"/>
            <a:ext cx="2490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Devoid of material</a:t>
            </a:r>
          </a:p>
          <a:p>
            <a:r>
              <a:rPr lang="en-US" altLang="ja-JP" sz="2400" dirty="0"/>
              <a:t>i</a:t>
            </a:r>
            <a:r>
              <a:rPr kumimoji="1" lang="en-US" altLang="ja-JP" sz="2400" dirty="0" smtClean="0"/>
              <a:t>n the polar region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2120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Thermally-driven</a:t>
            </a:r>
            <a:r>
              <a:rPr kumimoji="1" lang="en-US" altLang="ja-JP" dirty="0" smtClean="0"/>
              <a:t> wind in MHD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High-res. MHD BH-NS simulation on K-computer</a:t>
            </a:r>
          </a:p>
          <a:p>
            <a:r>
              <a:rPr kumimoji="1" lang="en-US" altLang="ja-JP" dirty="0"/>
              <a:t> </a:t>
            </a:r>
            <a:r>
              <a:rPr lang="en-US" altLang="ja-JP" dirty="0" smtClean="0"/>
              <a:t>-&gt; turbulence-like state, efficient </a:t>
            </a:r>
            <a:r>
              <a:rPr lang="en-US" altLang="ja-JP" dirty="0" err="1" smtClean="0"/>
              <a:t>thermalization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564904"/>
            <a:ext cx="8064896" cy="203134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653136"/>
            <a:ext cx="6725701" cy="1362933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203848" y="4581128"/>
            <a:ext cx="3600400" cy="15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27784" y="5939988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10ms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63888" y="594928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20ms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55246" y="594928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30ms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64088" y="5939988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40ms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00192" y="594928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50ms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91550" y="594928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60ms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55453" y="4725144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Kiuchi</a:t>
            </a:r>
            <a:r>
              <a:rPr kumimoji="1" lang="en-US" altLang="ja-JP" dirty="0" smtClean="0"/>
              <a:t>, KK+ (2015)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2339752" y="5805264"/>
            <a:ext cx="144016" cy="50405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187624" y="6279703"/>
            <a:ext cx="231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Dynamical ejecta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063726" y="2564904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2"/>
                </a:solidFill>
              </a:rPr>
              <a:t>Kiuchi</a:t>
            </a:r>
            <a:r>
              <a:rPr kumimoji="1" lang="en-US" altLang="ja-JP" dirty="0" smtClean="0">
                <a:solidFill>
                  <a:schemeClr val="bg2"/>
                </a:solidFill>
              </a:rPr>
              <a:t>, KK+ (2015)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 flipV="1">
            <a:off x="6100978" y="5094476"/>
            <a:ext cx="127206" cy="12241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220072" y="6309320"/>
            <a:ext cx="2852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Disk wind (dominant)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896443" y="5879013"/>
            <a:ext cx="1284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Time from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the merger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108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Ejecta morphology and BZ luminosity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 small opening-angle jet may be possible also for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                            a BH-NS merger remnant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4350701" cy="413930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527" y="2565255"/>
            <a:ext cx="4796977" cy="3456033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339752" y="6093296"/>
            <a:ext cx="1224136" cy="335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3728" y="5723964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Kiuchi</a:t>
            </a:r>
            <a:r>
              <a:rPr kumimoji="1" lang="en-US" altLang="ja-JP" dirty="0" smtClean="0"/>
              <a:t>, KK+ (2015)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76056" y="2708920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Kiuchi</a:t>
            </a:r>
            <a:r>
              <a:rPr kumimoji="1" lang="en-US" altLang="ja-JP" dirty="0" smtClean="0"/>
              <a:t>, KK+ (2015)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5436096" y="5755308"/>
            <a:ext cx="2952328" cy="335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Time from the merger (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ms</a:t>
            </a:r>
            <a:r>
              <a:rPr kumimoji="1" lang="en-US" altLang="ja-JP" dirty="0" smtClean="0">
                <a:solidFill>
                  <a:schemeClr val="tx1"/>
                </a:solidFill>
              </a:rPr>
              <a:t>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5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dirty="0" smtClean="0"/>
                  <a:t>Short-hard gamma-ray bursts are considered to originate from the compact binary merger.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dirty="0" smtClean="0"/>
                  <a:t>Now we have many observational supports for this hypothesis, including </a:t>
                </a:r>
                <a:r>
                  <a:rPr lang="en-US" altLang="ja-JP" dirty="0" err="1" smtClean="0"/>
                  <a:t>macronovae</a:t>
                </a:r>
                <a:r>
                  <a:rPr lang="en-US" altLang="ja-JP" dirty="0" smtClean="0"/>
                  <a:t>/</a:t>
                </a:r>
                <a:r>
                  <a:rPr lang="en-US" altLang="ja-JP" dirty="0" err="1" smtClean="0"/>
                  <a:t>kilonovae</a:t>
                </a:r>
                <a:r>
                  <a:rPr lang="en-US" altLang="ja-JP" dirty="0" smtClean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dirty="0" smtClean="0"/>
                  <a:t>The merger remnant of both BH-NS and NS-NS can be a BH-torus with </a:t>
                </a:r>
                <a14:m>
                  <m:oMath xmlns=""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≥0.1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dirty="0" smtClean="0"/>
                  <a:t>A possible GRB jet could be confined to a small opening angle by the dynamical ejecta for NS-NS and possibly by disk winds for BH-NS.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552" r="-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06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52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922114"/>
          </a:xfrm>
        </p:spPr>
        <p:txBody>
          <a:bodyPr>
            <a:noAutofit/>
          </a:bodyPr>
          <a:lstStyle/>
          <a:p>
            <a:r>
              <a:rPr kumimoji="1" lang="en-US" altLang="ja-JP" sz="16000" dirty="0" smtClean="0"/>
              <a:t>Appendix</a:t>
            </a:r>
            <a:endParaRPr kumimoji="1" lang="ja-JP" altLang="en-US" sz="16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96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Detector dependence of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6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299732"/>
            <a:ext cx="2745225" cy="32175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105" y="2390482"/>
            <a:ext cx="2811375" cy="312675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6089" y="2348880"/>
            <a:ext cx="2894063" cy="345675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347864" y="4437112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Qin+ (2013)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1580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Time-reversal scenario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Massive NS wind responsible for late X-ray emission</a:t>
            </a:r>
          </a:p>
          <a:p>
            <a:r>
              <a:rPr lang="en-US" altLang="ja-JP" dirty="0" smtClean="0"/>
              <a:t>-&gt; collapse to BH-disk, jet launch, prompt emission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sz="1200" dirty="0"/>
          </a:p>
          <a:p>
            <a:r>
              <a:rPr lang="en-US" altLang="ja-JP" dirty="0" smtClean="0"/>
              <a:t>                                                 - jet launch possible?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                                  (torus mass)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                              - orphan X-ray emission?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62" y="2564904"/>
            <a:ext cx="8764876" cy="154226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8" y="4149080"/>
            <a:ext cx="4478172" cy="220727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55576" y="3479989"/>
            <a:ext cx="192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Siolfi</a:t>
            </a:r>
            <a:r>
              <a:rPr kumimoji="1" lang="en-US" altLang="ja-JP" dirty="0" smtClean="0"/>
              <a:t>-Siegel (2015)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38991" y="5867980"/>
            <a:ext cx="2280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Rezzolla</a:t>
            </a:r>
            <a:r>
              <a:rPr kumimoji="1" lang="en-US" altLang="ja-JP" dirty="0" smtClean="0"/>
              <a:t>-Kumar (2015)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2034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Neutrino-driven wind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Not performed in 3D full general relativity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23853"/>
            <a:ext cx="7416824" cy="411740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994579" y="6011996"/>
            <a:ext cx="132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Just+ (2015)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951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Hardness: hardness ratio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Short bursts prefer large hardness ratios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167" y="1955975"/>
            <a:ext cx="5942169" cy="449736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411760" y="5066020"/>
            <a:ext cx="4988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HR=S(100-350keV)/S(50-100keV)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82119" y="2093947"/>
            <a:ext cx="1670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Gray: BATSE</a:t>
            </a:r>
          </a:p>
          <a:p>
            <a:pPr algn="r"/>
            <a:r>
              <a:rPr lang="en-US" altLang="ja-JP" sz="2400" dirty="0" smtClean="0">
                <a:solidFill>
                  <a:srgbClr val="FF0000"/>
                </a:solidFill>
              </a:rPr>
              <a:t>Red: Fermi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39752" y="2132856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Qin+ (2013)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88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Binary merger scenario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Long-soft GRB: </a:t>
            </a:r>
            <a:r>
              <a:rPr kumimoji="1" lang="en-US" altLang="ja-JP" dirty="0" err="1" smtClean="0"/>
              <a:t>collapsar</a:t>
            </a:r>
            <a:endParaRPr kumimoji="1" lang="en-US" altLang="ja-JP" dirty="0" smtClean="0"/>
          </a:p>
          <a:p>
            <a:r>
              <a:rPr kumimoji="1" lang="en-US" altLang="ja-JP" dirty="0" smtClean="0"/>
              <a:t> confirmed by SN association</a:t>
            </a:r>
          </a:p>
          <a:p>
            <a:endParaRPr kumimoji="1" lang="en-US" altLang="ja-JP" sz="1200" dirty="0"/>
          </a:p>
          <a:p>
            <a:r>
              <a:rPr lang="en-US" altLang="ja-JP" dirty="0" smtClean="0">
                <a:solidFill>
                  <a:srgbClr val="FF0000"/>
                </a:solidFill>
              </a:rPr>
              <a:t>Short-hard: compact binary?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- black hole-neutron star?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- neutron star-neutron star?</a:t>
            </a:r>
            <a:endParaRPr lang="en-US" altLang="ja-JP" dirty="0"/>
          </a:p>
          <a:p>
            <a:r>
              <a:rPr lang="en-US" altLang="ja-JP" dirty="0" smtClean="0"/>
              <a:t> rigorous confirmation will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need gravitational waves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(</a:t>
            </a:r>
            <a:r>
              <a:rPr lang="en-US" altLang="ja-JP" dirty="0" err="1" smtClean="0"/>
              <a:t>macronova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kilonova</a:t>
            </a:r>
            <a:r>
              <a:rPr lang="en-US" altLang="ja-JP" dirty="0" smtClean="0"/>
              <a:t>…)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7" name="Picture 1" descr="D:\ACADEMIC\files\gamma-ray_bur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2568" y="1192443"/>
            <a:ext cx="3995936" cy="5044869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3320355" y="6165304"/>
            <a:ext cx="5932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http://www.daviddarling.info/images/gamma-ray_bursts.jpg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129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Redshift distribution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The SGRB distribution peaks at the smaller redshift</a:t>
                </a:r>
              </a:p>
              <a:p>
                <a:endParaRPr lang="en-US" altLang="ja-JP" sz="1200" dirty="0"/>
              </a:p>
              <a:p>
                <a:r>
                  <a:rPr kumimoji="1" lang="en-US" altLang="ja-JP" dirty="0" smtClean="0"/>
                  <a:t>                                                            - dela</a:t>
                </a:r>
                <a:r>
                  <a:rPr lang="en-US" altLang="ja-JP" dirty="0" smtClean="0"/>
                  <a:t>y time</a:t>
                </a:r>
              </a:p>
              <a:p>
                <a:r>
                  <a:rPr lang="en-US" altLang="ja-JP" dirty="0"/>
                  <a:t> </a:t>
                </a:r>
                <a:r>
                  <a:rPr lang="en-US" altLang="ja-JP" dirty="0" smtClean="0"/>
                  <a:t>                                                                to the merger</a:t>
                </a:r>
              </a:p>
              <a:p>
                <a:r>
                  <a:rPr kumimoji="1" lang="en-US" altLang="ja-JP" dirty="0" smtClean="0"/>
                  <a:t>                                                            - low energy scale</a:t>
                </a:r>
              </a:p>
              <a:p>
                <a:endParaRPr lang="en-US" altLang="ja-JP" sz="1200" dirty="0"/>
              </a:p>
              <a:p>
                <a:r>
                  <a:rPr kumimoji="1" lang="en-US" altLang="ja-JP" dirty="0" smtClean="0"/>
                  <a:t>                                                            No SGRB within</a:t>
                </a:r>
              </a:p>
              <a:p>
                <a:r>
                  <a:rPr lang="en-US" altLang="ja-JP" dirty="0"/>
                  <a:t> </a:t>
                </a:r>
                <a:r>
                  <a:rPr lang="en-US" altLang="ja-JP" dirty="0" smtClean="0"/>
                  <a:t>                                                            the </a:t>
                </a:r>
                <a:r>
                  <a:rPr lang="en-US" altLang="ja-JP" dirty="0" err="1" smtClean="0"/>
                  <a:t>AdLIGO</a:t>
                </a:r>
                <a:r>
                  <a:rPr lang="en-US" altLang="ja-JP" dirty="0" smtClean="0"/>
                  <a:t> range</a:t>
                </a:r>
              </a:p>
              <a:p>
                <a:r>
                  <a:rPr kumimoji="1" lang="en-US" altLang="ja-JP" dirty="0"/>
                  <a:t> </a:t>
                </a:r>
                <a:r>
                  <a:rPr kumimoji="1" lang="en-US" altLang="ja-JP" dirty="0" smtClean="0"/>
                  <a:t>                                                           (w/ </a:t>
                </a:r>
                <a14:m>
                  <m:oMath xmlns=""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1" lang="en-US" altLang="ja-JP" dirty="0" smtClean="0"/>
                  <a:t> determined)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52" r="-8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24" y="2047280"/>
            <a:ext cx="5343088" cy="426204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835696" y="2204864"/>
            <a:ext cx="146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Berger (2014)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665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Host galaxy type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~20% of SGRBs occur </a:t>
            </a:r>
            <a:r>
              <a:rPr lang="en-US" altLang="ja-JP" dirty="0" smtClean="0"/>
              <a:t>at</a:t>
            </a:r>
            <a:r>
              <a:rPr kumimoji="1" lang="en-US" altLang="ja-JP" dirty="0" smtClean="0"/>
              <a:t>/near early-type galaxies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                                                   example: GRB 050509B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65" y="2127402"/>
            <a:ext cx="3767211" cy="425241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51520" y="6011996"/>
            <a:ext cx="141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Fong+ (2013)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818" y="2996952"/>
            <a:ext cx="4370670" cy="325628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987884" y="5877272"/>
            <a:ext cx="168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Gehrels</a:t>
            </a:r>
            <a:r>
              <a:rPr kumimoji="1" lang="en-US" altLang="ja-JP" dirty="0" smtClean="0"/>
              <a:t>+ (2005)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588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Offset distribution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Kicked out from the host galaxy due to the SN kick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                                                            even this could be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                                          biased toward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                                                        a small offset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                                         (for the afterglow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                                           to be detected)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25782"/>
            <a:ext cx="5544616" cy="442755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515443" y="5507940"/>
            <a:ext cx="199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Fong-Berger (2013)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64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Jet opening angle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Similar distributions for long and short GRBs</a:t>
            </a:r>
          </a:p>
          <a:p>
            <a:endParaRPr lang="en-US" altLang="ja-JP" dirty="0"/>
          </a:p>
          <a:p>
            <a:r>
              <a:rPr lang="en-US" altLang="ja-JP" dirty="0" smtClean="0"/>
              <a:t>                                                             SGRB association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                                                        to GW events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                                            will be a few %...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5368267" cy="443589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770300" y="2132856"/>
            <a:ext cx="141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Fong+ (2014)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638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No supernova but </a:t>
            </a:r>
            <a:r>
              <a:rPr lang="en-US" altLang="ja-JP" dirty="0" err="1" smtClean="0"/>
              <a:t>macronova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kilonova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Macronova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kilonova</a:t>
            </a:r>
            <a:r>
              <a:rPr lang="en-US" altLang="ja-JP" dirty="0" smtClean="0"/>
              <a:t>: Li-</a:t>
            </a:r>
            <a:r>
              <a:rPr lang="en-US" altLang="ja-JP" dirty="0" err="1" smtClean="0"/>
              <a:t>Paczynski</a:t>
            </a:r>
            <a:r>
              <a:rPr lang="en-US" altLang="ja-JP" dirty="0" smtClean="0"/>
              <a:t> (1998)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radioactive heating due to r-process element decay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near-IR/optical flash around the week time scale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(but iron-group elements may also be relevant)</a:t>
            </a:r>
          </a:p>
          <a:p>
            <a:endParaRPr kumimoji="1" lang="en-US" altLang="ja-JP" sz="1200" dirty="0" smtClean="0"/>
          </a:p>
          <a:p>
            <a:r>
              <a:rPr lang="en-US" altLang="ja-JP" dirty="0"/>
              <a:t> </a:t>
            </a:r>
            <a:r>
              <a:rPr kumimoji="1" lang="en-US" altLang="ja-JP" dirty="0" smtClean="0"/>
              <a:t>- 130603B </a:t>
            </a:r>
            <a:r>
              <a:rPr kumimoji="1" lang="en-US" altLang="ja-JP" sz="2000" dirty="0" err="1" smtClean="0"/>
              <a:t>Tanvir</a:t>
            </a:r>
            <a:r>
              <a:rPr kumimoji="1" lang="en-US" altLang="ja-JP" sz="2000" dirty="0" smtClean="0"/>
              <a:t>+ (2013), Berger+ (2013), </a:t>
            </a:r>
            <a:r>
              <a:rPr kumimoji="1" lang="en-US" altLang="ja-JP" sz="2000" dirty="0" err="1" smtClean="0"/>
              <a:t>Hotokezaka</a:t>
            </a:r>
            <a:r>
              <a:rPr kumimoji="1" lang="en-US" altLang="ja-JP" sz="2000" dirty="0" smtClean="0"/>
              <a:t>, KK+ (2013)</a:t>
            </a:r>
            <a:endParaRPr lang="en-US" altLang="ja-JP" sz="2000" dirty="0"/>
          </a:p>
          <a:p>
            <a:r>
              <a:rPr kumimoji="1" lang="en-US" altLang="ja-JP" dirty="0" smtClean="0"/>
              <a:t> - 060614 (“long-short GRB”) </a:t>
            </a:r>
            <a:r>
              <a:rPr kumimoji="1" lang="en-US" altLang="ja-JP" sz="2000" dirty="0" smtClean="0"/>
              <a:t>Yang+ (2015)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- 080503 (“naked-eye GRB”) </a:t>
            </a:r>
            <a:r>
              <a:rPr lang="en-US" altLang="ja-JP" sz="2000" dirty="0" smtClean="0"/>
              <a:t>Kasen+ (2015)</a:t>
            </a:r>
            <a:endParaRPr kumimoji="1" lang="en-US" altLang="ja-JP" sz="2000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2015/9/2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GRB Workshop 2015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2B33-AC87-4A29-80BF-5A4A0EB87F2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18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12218</TotalTime>
  <Words>1653</Words>
  <Application>Microsoft Macintosh PowerPoint</Application>
  <PresentationFormat>画面に合わせる (4:3)</PresentationFormat>
  <Paragraphs>352</Paragraphs>
  <Slides>29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Office テーマ</vt:lpstr>
      <vt:lpstr>Compact binary progenitors of short-hard gamma-ray bursts</vt:lpstr>
      <vt:lpstr>Shortness: T_90</vt:lpstr>
      <vt:lpstr>Hardness: hardness ratio</vt:lpstr>
      <vt:lpstr>Binary merger scenario</vt:lpstr>
      <vt:lpstr>Redshift distribution</vt:lpstr>
      <vt:lpstr>Host galaxy type</vt:lpstr>
      <vt:lpstr>Offset distribution</vt:lpstr>
      <vt:lpstr>Jet opening angle</vt:lpstr>
      <vt:lpstr>No supernova but macronova/kilonova</vt:lpstr>
      <vt:lpstr>Near-infrared excess of GRB 130603B</vt:lpstr>
      <vt:lpstr>Another candidate GRB 060614</vt:lpstr>
      <vt:lpstr>Long-term activity</vt:lpstr>
      <vt:lpstr>Prompt-emission correlation</vt:lpstr>
      <vt:lpstr>What should be considered for SGRBs?</vt:lpstr>
      <vt:lpstr>Merger dynamics of BH-NS</vt:lpstr>
      <vt:lpstr>Mass remaining outside the BH</vt:lpstr>
      <vt:lpstr>Merger dynamics of NS-NS</vt:lpstr>
      <vt:lpstr>Magnetic-field amplification</vt:lpstr>
      <vt:lpstr>Disk mass after the HMNS collapse</vt:lpstr>
      <vt:lpstr>Jet confinement by the NS-NS ejecta</vt:lpstr>
      <vt:lpstr>Ejecta profile comparison</vt:lpstr>
      <vt:lpstr>Thermally-driven wind in MHD</vt:lpstr>
      <vt:lpstr>Ejecta morphology and BZ luminosity</vt:lpstr>
      <vt:lpstr>Summary</vt:lpstr>
      <vt:lpstr>PowerPoint プレゼンテーション</vt:lpstr>
      <vt:lpstr>Appendix</vt:lpstr>
      <vt:lpstr>Detector dependence of T_90</vt:lpstr>
      <vt:lpstr>Time-reversal scenario</vt:lpstr>
      <vt:lpstr>Neutrino-driven wind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Dynamical mass ejection from black hole-neutron star binaries</dc:title>
  <dc:creator>kyutoku</dc:creator>
  <cp:lastModifiedBy>nagataki abblab</cp:lastModifiedBy>
  <cp:revision>1939</cp:revision>
  <dcterms:created xsi:type="dcterms:W3CDTF">2010-06-15T18:28:15Z</dcterms:created>
  <dcterms:modified xsi:type="dcterms:W3CDTF">2015-09-04T06:14:18Z</dcterms:modified>
</cp:coreProperties>
</file>