
<file path=[Content_Types].xml><?xml version="1.0" encoding="utf-8"?>
<Types xmlns="http://schemas.openxmlformats.org/package/2006/content-types">
  <Default Extension="xml" ContentType="application/xml"/>
  <Default Extension="wmf" ContentType="image/x-wmf"/>
  <Default Extension="jpeg" ContentType="image/jpeg"/>
  <Default Extension="JPG" ContentType="image/jpeg"/>
  <Default Extension="emf" ContentType="image/x-emf"/>
  <Default Extension="rels" ContentType="application/vnd.openxmlformats-package.relationships+xml"/>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embeddings/oleObject1.bin" ContentType="application/vnd.openxmlformats-officedocument.oleObject"/>
  <Override PartName="/ppt/embeddings/oleObject2.bin" ContentType="application/vnd.openxmlformats-officedocument.oleObject"/>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 id="2147483721" r:id="rId2"/>
  </p:sldMasterIdLst>
  <p:notesMasterIdLst>
    <p:notesMasterId r:id="rId27"/>
  </p:notesMasterIdLst>
  <p:sldIdLst>
    <p:sldId id="259" r:id="rId3"/>
    <p:sldId id="418" r:id="rId4"/>
    <p:sldId id="419" r:id="rId5"/>
    <p:sldId id="324" r:id="rId6"/>
    <p:sldId id="327" r:id="rId7"/>
    <p:sldId id="465" r:id="rId8"/>
    <p:sldId id="331" r:id="rId9"/>
    <p:sldId id="332" r:id="rId10"/>
    <p:sldId id="315" r:id="rId11"/>
    <p:sldId id="451" r:id="rId12"/>
    <p:sldId id="480" r:id="rId13"/>
    <p:sldId id="460" r:id="rId14"/>
    <p:sldId id="461" r:id="rId15"/>
    <p:sldId id="283" r:id="rId16"/>
    <p:sldId id="284" r:id="rId17"/>
    <p:sldId id="285" r:id="rId18"/>
    <p:sldId id="286" r:id="rId19"/>
    <p:sldId id="433" r:id="rId20"/>
    <p:sldId id="380" r:id="rId21"/>
    <p:sldId id="388" r:id="rId22"/>
    <p:sldId id="449" r:id="rId23"/>
    <p:sldId id="482" r:id="rId24"/>
    <p:sldId id="483" r:id="rId25"/>
    <p:sldId id="292"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15A55DFD-0337-4352-9615-D1E0EB3BC8BF}">
          <p14:sldIdLst>
            <p14:sldId id="259"/>
            <p14:sldId id="418"/>
            <p14:sldId id="419"/>
            <p14:sldId id="324"/>
            <p14:sldId id="327"/>
            <p14:sldId id="465"/>
            <p14:sldId id="331"/>
            <p14:sldId id="332"/>
            <p14:sldId id="315"/>
            <p14:sldId id="451"/>
            <p14:sldId id="480"/>
            <p14:sldId id="460"/>
            <p14:sldId id="461"/>
            <p14:sldId id="283"/>
            <p14:sldId id="284"/>
            <p14:sldId id="285"/>
            <p14:sldId id="286"/>
            <p14:sldId id="433"/>
            <p14:sldId id="380"/>
            <p14:sldId id="388"/>
            <p14:sldId id="449"/>
            <p14:sldId id="482"/>
            <p14:sldId id="483"/>
            <p14:sldId id="292"/>
          </p14:sldIdLst>
        </p14:section>
        <p14:section name="Untitled Section" id="{F2B91A38-5685-4981-AD15-2A40E94D414A}">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snapVertSplitter="1" vertBarState="minimized" horzBarState="maximized">
    <p:restoredLeft sz="15991" autoAdjust="0"/>
    <p:restoredTop sz="94660"/>
  </p:normalViewPr>
  <p:slideViewPr>
    <p:cSldViewPr>
      <p:cViewPr varScale="1">
        <p:scale>
          <a:sx n="74" d="100"/>
          <a:sy n="74" d="100"/>
        </p:scale>
        <p:origin x="-1164" y="-90"/>
      </p:cViewPr>
      <p:guideLst>
        <p:guide orient="horz" pos="2160"/>
        <p:guide pos="2880"/>
      </p:guideLst>
    </p:cSldViewPr>
  </p:slideViewPr>
  <p:notesTextViewPr>
    <p:cViewPr>
      <p:scale>
        <a:sx n="1" d="1"/>
        <a:sy n="1" d="1"/>
      </p:scale>
      <p:origin x="0" y="0"/>
    </p:cViewPr>
  </p:notesTextViewPr>
  <p:sorterViewPr>
    <p:cViewPr>
      <p:scale>
        <a:sx n="100" d="100"/>
        <a:sy n="100" d="100"/>
      </p:scale>
      <p:origin x="0" y="192"/>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notesMaster" Target="notesMasters/notesMaster1.xml"/><Relationship Id="rId28" Type="http://schemas.openxmlformats.org/officeDocument/2006/relationships/printerSettings" Target="printerSettings/printerSettings1.bin"/><Relationship Id="rId29" Type="http://schemas.openxmlformats.org/officeDocument/2006/relationships/presProps" Target="presProps.xml"/><Relationship Id="rId30" Type="http://schemas.openxmlformats.org/officeDocument/2006/relationships/viewProps" Target="viewProps.xml"/><Relationship Id="rId31" Type="http://schemas.openxmlformats.org/officeDocument/2006/relationships/theme" Target="theme/theme1.xml"/><Relationship Id="rId32"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96E9CC7-53C0-4B7D-999A-F3A49C418159}" type="datetimeFigureOut">
              <a:rPr lang="en-US" smtClean="0"/>
              <a:t>9/4/15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BA40653-B2A8-4E8E-B74F-CD149EB8AD39}" type="slidenum">
              <a:rPr lang="en-US" smtClean="0"/>
              <a:t>‹#›</a:t>
            </a:fld>
            <a:endParaRPr lang="en-US"/>
          </a:p>
        </p:txBody>
      </p:sp>
    </p:spTree>
    <p:extLst>
      <p:ext uri="{BB962C8B-B14F-4D97-AF65-F5344CB8AC3E}">
        <p14:creationId xmlns:p14="http://schemas.microsoft.com/office/powerpoint/2010/main" val="24748687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BA40653-B2A8-4E8E-B74F-CD149EB8AD39}" type="slidenum">
              <a:rPr lang="en-US" smtClean="0"/>
              <a:t>1</a:t>
            </a:fld>
            <a:endParaRPr lang="en-US"/>
          </a:p>
        </p:txBody>
      </p:sp>
    </p:spTree>
    <p:extLst>
      <p:ext uri="{BB962C8B-B14F-4D97-AF65-F5344CB8AC3E}">
        <p14:creationId xmlns:p14="http://schemas.microsoft.com/office/powerpoint/2010/main" val="24298189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32E254A-5567-4A94-B4F6-16E91BD5A711}" type="slidenum">
              <a:rPr lang="en-GB"/>
              <a:pPr fontAlgn="base">
                <a:spcBef>
                  <a:spcPct val="0"/>
                </a:spcBef>
                <a:spcAft>
                  <a:spcPct val="0"/>
                </a:spcAft>
                <a:defRPr/>
              </a:pPr>
              <a:t>2</a:t>
            </a:fld>
            <a:endParaRPr lang="en-GB"/>
          </a:p>
        </p:txBody>
      </p:sp>
      <p:sp>
        <p:nvSpPr>
          <p:cNvPr id="2355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6" name="Rectangle 3"/>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pl-PL" altLang="en-US" smtClean="0"/>
          </a:p>
        </p:txBody>
      </p:sp>
      <p:sp>
        <p:nvSpPr>
          <p:cNvPr id="2" name="Segnaposto piè di pagina 4"/>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endParaRPr lang="pl-PL"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pl-PL" altLang="en-US" smtClean="0"/>
          </a:p>
        </p:txBody>
      </p:sp>
      <p:sp>
        <p:nvSpPr>
          <p:cNvPr id="4" name="Segnaposto piè di pagina 3"/>
          <p:cNvSpPr>
            <a:spLocks noGrp="1"/>
          </p:cNvSpPr>
          <p:nvPr>
            <p:ph type="ftr" sz="quarter" idx="4"/>
          </p:nvPr>
        </p:nvSpPr>
        <p:spPr/>
        <p:txBody>
          <a:bodyPr/>
          <a:lstStyle/>
          <a:p>
            <a:pPr>
              <a:defRPr/>
            </a:pPr>
            <a:endParaRPr lang="it-IT"/>
          </a:p>
        </p:txBody>
      </p:sp>
      <p:sp>
        <p:nvSpPr>
          <p:cNvPr id="5" name="Segnaposto numero diapositiva 4"/>
          <p:cNvSpPr>
            <a:spLocks noGrp="1"/>
          </p:cNvSpPr>
          <p:nvPr>
            <p:ph type="sldNum" sz="quarter" idx="5"/>
          </p:nvPr>
        </p:nvSpPr>
        <p:spPr/>
        <p:txBody>
          <a:bodyPr/>
          <a:lstStyle/>
          <a:p>
            <a:pPr>
              <a:defRPr/>
            </a:pPr>
            <a:fld id="{C1875527-B71F-4956-95BE-331E1B3A65E4}" type="slidenum">
              <a:rPr lang="it-IT" smtClean="0"/>
              <a:pPr>
                <a:defRPr/>
              </a:pPr>
              <a:t>4</a:t>
            </a:fld>
            <a:endParaRPr lang="it-IT"/>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Using</a:t>
            </a:r>
            <a:r>
              <a:rPr lang="en-US" baseline="0" dirty="0" smtClean="0"/>
              <a:t> the theoretical models, it is fairly trivial to prove that the intrinsic correlation falls out of the magnetar model. However, we can do one better. We have simulated a large number of newly born magnetars, including various observational selection effects (describe figure), and fitted the correlation to their plateau properties. Again, we were able to reproduce the observed steeper correlation slope. However, we also have the intercept, which is highly sensitive to the beaming angle of the jet and the efficiency of converting the rotational energy into the observed emission (i.e. the physics!). So perhaps we can use this and the observed data to place constraints on the magnetar model.</a:t>
            </a:r>
            <a:endParaRPr lang="en-US" dirty="0"/>
          </a:p>
        </p:txBody>
      </p:sp>
      <p:sp>
        <p:nvSpPr>
          <p:cNvPr id="4" name="Slide Number Placeholder 3"/>
          <p:cNvSpPr>
            <a:spLocks noGrp="1"/>
          </p:cNvSpPr>
          <p:nvPr>
            <p:ph type="sldNum" sz="quarter" idx="10"/>
          </p:nvPr>
        </p:nvSpPr>
        <p:spPr/>
        <p:txBody>
          <a:bodyPr/>
          <a:lstStyle/>
          <a:p>
            <a:fld id="{40509120-3C8C-4D40-AFDA-C0CFA5C80250}" type="slidenum">
              <a:rPr lang="en-US" smtClean="0"/>
              <a:pPr/>
              <a:t>10</a:t>
            </a:fld>
            <a:endParaRPr lang="en-US"/>
          </a:p>
        </p:txBody>
      </p:sp>
    </p:spTree>
    <p:extLst>
      <p:ext uri="{BB962C8B-B14F-4D97-AF65-F5344CB8AC3E}">
        <p14:creationId xmlns:p14="http://schemas.microsoft.com/office/powerpoint/2010/main" val="11442690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BA40653-B2A8-4E8E-B74F-CD149EB8AD39}" type="slidenum">
              <a:rPr lang="en-US" smtClean="0"/>
              <a:t>15</a:t>
            </a:fld>
            <a:endParaRPr lang="en-US"/>
          </a:p>
        </p:txBody>
      </p:sp>
    </p:spTree>
    <p:extLst>
      <p:ext uri="{BB962C8B-B14F-4D97-AF65-F5344CB8AC3E}">
        <p14:creationId xmlns:p14="http://schemas.microsoft.com/office/powerpoint/2010/main" val="29033891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en-US" smtClean="0"/>
              <a:t>Click to edit Master title style</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87F3828-14BD-46D7-B49B-76814986E558}" type="datetime1">
              <a:rPr lang="en-US" smtClean="0"/>
              <a:t>9/4/15</a:t>
            </a:fld>
            <a:endParaRPr lang="en-US"/>
          </a:p>
        </p:txBody>
      </p:sp>
      <p:sp>
        <p:nvSpPr>
          <p:cNvPr id="5" name="Footer Placeholder 4"/>
          <p:cNvSpPr>
            <a:spLocks noGrp="1"/>
          </p:cNvSpPr>
          <p:nvPr>
            <p:ph type="ftr" sz="quarter" idx="11"/>
          </p:nvPr>
        </p:nvSpPr>
        <p:spPr/>
        <p:txBody>
          <a:bodyPr/>
          <a:lstStyle/>
          <a:p>
            <a:r>
              <a:rPr lang="en-US" smtClean="0"/>
              <a:t>JAXA, 16th of October 2014</a:t>
            </a:r>
            <a:endParaRPr lang="en-US"/>
          </a:p>
        </p:txBody>
      </p:sp>
      <p:sp>
        <p:nvSpPr>
          <p:cNvPr id="6" name="Slide Number Placeholder 5"/>
          <p:cNvSpPr>
            <a:spLocks noGrp="1"/>
          </p:cNvSpPr>
          <p:nvPr>
            <p:ph type="sldNum" sz="quarter" idx="12"/>
          </p:nvPr>
        </p:nvSpPr>
        <p:spPr/>
        <p:txBody>
          <a:bodyPr/>
          <a:lstStyle/>
          <a:p>
            <a:fld id="{13D57211-7A55-44EE-B807-0733A2AB2DF9}"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AC1CC50-28DB-4F9E-BB3E-CFDB9FCE2706}" type="datetime1">
              <a:rPr lang="en-US" smtClean="0"/>
              <a:t>9/4/15</a:t>
            </a:fld>
            <a:endParaRPr lang="en-US"/>
          </a:p>
        </p:txBody>
      </p:sp>
      <p:sp>
        <p:nvSpPr>
          <p:cNvPr id="5" name="Footer Placeholder 4"/>
          <p:cNvSpPr>
            <a:spLocks noGrp="1"/>
          </p:cNvSpPr>
          <p:nvPr>
            <p:ph type="ftr" sz="quarter" idx="11"/>
          </p:nvPr>
        </p:nvSpPr>
        <p:spPr/>
        <p:txBody>
          <a:bodyPr/>
          <a:lstStyle/>
          <a:p>
            <a:r>
              <a:rPr lang="en-US" smtClean="0"/>
              <a:t>JAXA, 16th of October 2014</a:t>
            </a:r>
            <a:endParaRPr lang="en-US"/>
          </a:p>
        </p:txBody>
      </p:sp>
      <p:sp>
        <p:nvSpPr>
          <p:cNvPr id="6" name="Slide Number Placeholder 5"/>
          <p:cNvSpPr>
            <a:spLocks noGrp="1"/>
          </p:cNvSpPr>
          <p:nvPr>
            <p:ph type="sldNum" sz="quarter" idx="12"/>
          </p:nvPr>
        </p:nvSpPr>
        <p:spPr/>
        <p:txBody>
          <a:bodyPr/>
          <a:lstStyle/>
          <a:p>
            <a:fld id="{13D57211-7A55-44EE-B807-0733A2AB2DF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6D30DE7-082B-4760-B536-8CF1850A8C69}" type="datetime1">
              <a:rPr lang="en-US" smtClean="0"/>
              <a:t>9/4/15</a:t>
            </a:fld>
            <a:endParaRPr lang="en-US"/>
          </a:p>
        </p:txBody>
      </p:sp>
      <p:sp>
        <p:nvSpPr>
          <p:cNvPr id="5" name="Footer Placeholder 4"/>
          <p:cNvSpPr>
            <a:spLocks noGrp="1"/>
          </p:cNvSpPr>
          <p:nvPr>
            <p:ph type="ftr" sz="quarter" idx="11"/>
          </p:nvPr>
        </p:nvSpPr>
        <p:spPr/>
        <p:txBody>
          <a:bodyPr/>
          <a:lstStyle/>
          <a:p>
            <a:r>
              <a:rPr lang="en-US" smtClean="0"/>
              <a:t>JAXA, 16th of October 2014</a:t>
            </a:r>
            <a:endParaRPr lang="en-US"/>
          </a:p>
        </p:txBody>
      </p:sp>
      <p:sp>
        <p:nvSpPr>
          <p:cNvPr id="6" name="Slide Number Placeholder 5"/>
          <p:cNvSpPr>
            <a:spLocks noGrp="1"/>
          </p:cNvSpPr>
          <p:nvPr>
            <p:ph type="sldNum" sz="quarter" idx="12"/>
          </p:nvPr>
        </p:nvSpPr>
        <p:spPr/>
        <p:txBody>
          <a:bodyPr/>
          <a:lstStyle/>
          <a:p>
            <a:fld id="{13D57211-7A55-44EE-B807-0733A2AB2DF9}"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wo Content - text or picture">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60363" y="1276350"/>
            <a:ext cx="4140000" cy="4555650"/>
          </a:xfrm>
        </p:spPr>
        <p:txBody>
          <a:bodyPr>
            <a:noAutofit/>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 name="Text Placeholder 7"/>
          <p:cNvSpPr>
            <a:spLocks noGrp="1"/>
          </p:cNvSpPr>
          <p:nvPr>
            <p:ph type="body" sz="quarter" idx="13"/>
          </p:nvPr>
        </p:nvSpPr>
        <p:spPr>
          <a:xfrm>
            <a:off x="360363" y="270000"/>
            <a:ext cx="8460000" cy="900000"/>
          </a:xfrm>
        </p:spPr>
        <p:txBody>
          <a:bodyPr>
            <a:noAutofit/>
          </a:bodyPr>
          <a:lstStyle>
            <a:lvl1pPr marL="0" indent="0">
              <a:lnSpc>
                <a:spcPct val="85000"/>
              </a:lnSpc>
              <a:spcBef>
                <a:spcPts val="0"/>
              </a:spcBef>
              <a:spcAft>
                <a:spcPts val="283"/>
              </a:spcAft>
              <a:buNone/>
              <a:defRPr sz="3600" b="1">
                <a:solidFill>
                  <a:schemeClr val="accent2"/>
                </a:solidFill>
              </a:defRPr>
            </a:lvl1pPr>
            <a:lvl2pPr marL="0" indent="0">
              <a:lnSpc>
                <a:spcPct val="85000"/>
              </a:lnSpc>
              <a:spcBef>
                <a:spcPts val="0"/>
              </a:spcBef>
              <a:buNone/>
              <a:defRPr sz="2200" b="1">
                <a:solidFill>
                  <a:schemeClr val="accent1">
                    <a:lumMod val="75000"/>
                  </a:schemeClr>
                </a:solidFill>
              </a:defRPr>
            </a:lvl2pPr>
            <a:lvl3pPr>
              <a:buNone/>
              <a:defRPr sz="2800">
                <a:solidFill>
                  <a:srgbClr val="00A9CE"/>
                </a:solidFill>
              </a:defRPr>
            </a:lvl3pPr>
            <a:lvl4pPr>
              <a:buNone/>
              <a:defRPr sz="2800">
                <a:solidFill>
                  <a:srgbClr val="00A9CE"/>
                </a:solidFill>
              </a:defRPr>
            </a:lvl4pPr>
            <a:lvl5pPr>
              <a:buNone/>
              <a:defRPr sz="2800">
                <a:solidFill>
                  <a:srgbClr val="00A9CE"/>
                </a:solidFill>
              </a:defRPr>
            </a:lvl5pPr>
          </a:lstStyle>
          <a:p>
            <a:pPr lvl="0"/>
            <a:r>
              <a:rPr lang="en-US" dirty="0" smtClean="0"/>
              <a:t>Click to edit Master text styles</a:t>
            </a:r>
          </a:p>
          <a:p>
            <a:pPr lvl="1"/>
            <a:r>
              <a:rPr lang="en-US" dirty="0" smtClean="0"/>
              <a:t>Second level</a:t>
            </a:r>
          </a:p>
        </p:txBody>
      </p:sp>
      <p:sp>
        <p:nvSpPr>
          <p:cNvPr id="8" name="Picture Placeholder 7"/>
          <p:cNvSpPr>
            <a:spLocks noGrp="1"/>
          </p:cNvSpPr>
          <p:nvPr>
            <p:ph type="pic" sz="quarter" idx="15"/>
          </p:nvPr>
        </p:nvSpPr>
        <p:spPr>
          <a:xfrm>
            <a:off x="4680363" y="1276350"/>
            <a:ext cx="4140000" cy="4555650"/>
          </a:xfrm>
        </p:spPr>
        <p:txBody>
          <a:bodyPr rtlCol="0">
            <a:noAutofit/>
          </a:bodyPr>
          <a:lstStyle/>
          <a:p>
            <a:pPr lvl="0"/>
            <a:r>
              <a:rPr lang="en-US" noProof="0" smtClean="0"/>
              <a:t>Click icon to add picture</a:t>
            </a:r>
            <a:endParaRPr lang="en-AU" noProof="0" dirty="0"/>
          </a:p>
        </p:txBody>
      </p:sp>
      <p:sp>
        <p:nvSpPr>
          <p:cNvPr id="6" name="Footer Placeholder 4"/>
          <p:cNvSpPr>
            <a:spLocks noGrp="1"/>
          </p:cNvSpPr>
          <p:nvPr>
            <p:ph type="ftr" sz="quarter" idx="16"/>
          </p:nvPr>
        </p:nvSpPr>
        <p:spPr/>
        <p:txBody>
          <a:bodyPr/>
          <a:lstStyle>
            <a:lvl1pPr>
              <a:defRPr/>
            </a:lvl1pPr>
          </a:lstStyle>
          <a:p>
            <a:r>
              <a:rPr lang="en-US" smtClean="0"/>
              <a:t>Newborn magnetars as sources of energy injection in GRBs  |  Antonia Rowlinson |  Page ‹#›</a:t>
            </a:r>
            <a:endParaRPr lang="en-US"/>
          </a:p>
        </p:txBody>
      </p:sp>
    </p:spTree>
    <p:extLst>
      <p:ext uri="{BB962C8B-B14F-4D97-AF65-F5344CB8AC3E}">
        <p14:creationId xmlns:p14="http://schemas.microsoft.com/office/powerpoint/2010/main" val="39236446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2" cstate="print"/>
          <a:srcRect t="33333"/>
          <a:stretch>
            <a:fillRect/>
          </a:stretch>
        </p:blipFill>
        <p:spPr>
          <a:xfrm>
            <a:off x="0" y="0"/>
            <a:ext cx="9144000" cy="4572000"/>
          </a:xfrm>
          <a:prstGeom prst="rect">
            <a:avLst/>
          </a:prstGeom>
        </p:spPr>
      </p:pic>
      <p:sp>
        <p:nvSpPr>
          <p:cNvPr id="4" name="Date Placeholder 3"/>
          <p:cNvSpPr>
            <a:spLocks noGrp="1"/>
          </p:cNvSpPr>
          <p:nvPr>
            <p:ph type="dt" sz="half" idx="10"/>
          </p:nvPr>
        </p:nvSpPr>
        <p:spPr/>
        <p:txBody>
          <a:bodyPr/>
          <a:lstStyle/>
          <a:p>
            <a:fld id="{35F8A6A5-442B-434E-A3ED-0815448B4C32}" type="datetime1">
              <a:rPr lang="en-US" smtClean="0">
                <a:solidFill>
                  <a:srgbClr val="FFFFFF"/>
                </a:solidFill>
              </a:rPr>
              <a:t>9/4/15</a:t>
            </a:fld>
            <a:endParaRPr lang="en-US">
              <a:solidFill>
                <a:srgbClr val="FFFFFF"/>
              </a:solidFill>
            </a:endParaRPr>
          </a:p>
        </p:txBody>
      </p:sp>
      <p:sp>
        <p:nvSpPr>
          <p:cNvPr id="5" name="Footer Placeholder 4"/>
          <p:cNvSpPr>
            <a:spLocks noGrp="1"/>
          </p:cNvSpPr>
          <p:nvPr>
            <p:ph type="ftr" sz="quarter" idx="11"/>
          </p:nvPr>
        </p:nvSpPr>
        <p:spPr/>
        <p:txBody>
          <a:bodyPr/>
          <a:lstStyle/>
          <a:p>
            <a:r>
              <a:rPr lang="en-US" smtClean="0">
                <a:solidFill>
                  <a:srgbClr val="FFFFFF"/>
                </a:solidFill>
              </a:rPr>
              <a:t>JAXA, 16th of October 2014</a:t>
            </a:r>
            <a:endParaRPr lang="en-US">
              <a:solidFill>
                <a:srgbClr val="FFFFFF"/>
              </a:solidFill>
            </a:endParaRPr>
          </a:p>
        </p:txBody>
      </p:sp>
      <p:sp>
        <p:nvSpPr>
          <p:cNvPr id="6" name="Slide Number Placeholder 5"/>
          <p:cNvSpPr>
            <a:spLocks noGrp="1"/>
          </p:cNvSpPr>
          <p:nvPr>
            <p:ph type="sldNum" sz="quarter" idx="12"/>
          </p:nvPr>
        </p:nvSpPr>
        <p:spPr/>
        <p:txBody>
          <a:bodyPr/>
          <a:lstStyle/>
          <a:p>
            <a:fld id="{A534F575-1F47-4A7D-AA7A-8FDCB14F949F}" type="slidenum">
              <a:rPr lang="en-US" smtClean="0">
                <a:solidFill>
                  <a:srgbClr val="FFFFFF"/>
                </a:solidFill>
              </a:rPr>
              <a:pPr/>
              <a:t>‹#›</a:t>
            </a:fld>
            <a:endParaRPr lang="en-US">
              <a:solidFill>
                <a:srgbClr val="FFFFFF"/>
              </a:solidFill>
            </a:endParaRPr>
          </a:p>
        </p:txBody>
      </p:sp>
      <p:sp>
        <p:nvSpPr>
          <p:cNvPr id="3" name="Subtitle 2"/>
          <p:cNvSpPr>
            <a:spLocks noGrp="1"/>
          </p:cNvSpPr>
          <p:nvPr>
            <p:ph type="subTitle" idx="1"/>
          </p:nvPr>
        </p:nvSpPr>
        <p:spPr>
          <a:xfrm>
            <a:off x="1219200" y="3886200"/>
            <a:ext cx="6400800" cy="1752600"/>
          </a:xfrm>
        </p:spPr>
        <p:txBody>
          <a:bodyPr>
            <a:normAutofit/>
          </a:bodyPr>
          <a:lstStyle>
            <a:lvl1pPr marL="0" indent="0" algn="ctr">
              <a:buNone/>
              <a:defRPr sz="17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685800" y="2007888"/>
            <a:ext cx="7772400" cy="1470025"/>
          </a:xfrm>
        </p:spPr>
        <p:txBody>
          <a:bodyPr/>
          <a:lstStyle>
            <a:lvl1pPr algn="ctr">
              <a:defRPr sz="3200"/>
            </a:lvl1pPr>
          </a:lstStyle>
          <a:p>
            <a:r>
              <a:rPr lang="en-US" smtClean="0"/>
              <a:t>Click to edit Master title style</a:t>
            </a:r>
            <a:endParaRPr lang="en-US" dirty="0"/>
          </a:p>
        </p:txBody>
      </p:sp>
    </p:spTree>
    <p:extLst>
      <p:ext uri="{BB962C8B-B14F-4D97-AF65-F5344CB8AC3E}">
        <p14:creationId xmlns:p14="http://schemas.microsoft.com/office/powerpoint/2010/main" val="28292061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p>
            <a:fld id="{928749E8-E56D-48B7-A903-B0D45FD9EA37}" type="datetime1">
              <a:rPr lang="en-US" smtClean="0">
                <a:solidFill>
                  <a:srgbClr val="FFFFFF"/>
                </a:solidFill>
              </a:rPr>
              <a:t>9/4/15</a:t>
            </a:fld>
            <a:endParaRPr lang="en-US">
              <a:solidFill>
                <a:srgbClr val="FFFFFF"/>
              </a:solidFill>
            </a:endParaRPr>
          </a:p>
        </p:txBody>
      </p:sp>
      <p:sp>
        <p:nvSpPr>
          <p:cNvPr id="5" name="Footer Placeholder 4"/>
          <p:cNvSpPr>
            <a:spLocks noGrp="1"/>
          </p:cNvSpPr>
          <p:nvPr>
            <p:ph type="ftr" sz="quarter" idx="11"/>
          </p:nvPr>
        </p:nvSpPr>
        <p:spPr/>
        <p:txBody>
          <a:bodyPr/>
          <a:lstStyle/>
          <a:p>
            <a:r>
              <a:rPr lang="en-US" smtClean="0">
                <a:solidFill>
                  <a:srgbClr val="FFFFFF"/>
                </a:solidFill>
              </a:rPr>
              <a:t>JAXA, 16th of October 2014</a:t>
            </a:r>
            <a:endParaRPr lang="en-US">
              <a:solidFill>
                <a:srgbClr val="FFFFFF"/>
              </a:solidFill>
            </a:endParaRPr>
          </a:p>
        </p:txBody>
      </p:sp>
      <p:sp>
        <p:nvSpPr>
          <p:cNvPr id="6" name="Slide Number Placeholder 5"/>
          <p:cNvSpPr>
            <a:spLocks noGrp="1"/>
          </p:cNvSpPr>
          <p:nvPr>
            <p:ph type="sldNum" sz="quarter" idx="12"/>
          </p:nvPr>
        </p:nvSpPr>
        <p:spPr/>
        <p:txBody>
          <a:bodyPr/>
          <a:lstStyle/>
          <a:p>
            <a:fld id="{A534F575-1F47-4A7D-AA7A-8FDCB14F949F}" type="slidenum">
              <a:rPr lang="en-US" smtClean="0">
                <a:solidFill>
                  <a:srgbClr val="FFFFFF"/>
                </a:solidFill>
              </a:rPr>
              <a:pPr/>
              <a:t>‹#›</a:t>
            </a:fld>
            <a:endParaRPr lang="en-US">
              <a:solidFill>
                <a:srgbClr val="FFFFFF"/>
              </a:solidFill>
            </a:endParaRPr>
          </a:p>
        </p:txBody>
      </p:sp>
      <p:sp>
        <p:nvSpPr>
          <p:cNvPr id="8" name="Content Placeholder 7"/>
          <p:cNvSpPr>
            <a:spLocks noGrp="1"/>
          </p:cNvSpPr>
          <p:nvPr>
            <p:ph sz="quarter" idx="13"/>
          </p:nvPr>
        </p:nvSpPr>
        <p:spPr>
          <a:xfrm>
            <a:off x="609600" y="1600200"/>
            <a:ext cx="79248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384458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600" y="4962525"/>
            <a:ext cx="7885113" cy="1362075"/>
          </a:xfrm>
        </p:spPr>
        <p:txBody>
          <a:bodyPr anchor="t"/>
          <a:lstStyle>
            <a:lvl1pPr algn="l">
              <a:defRPr sz="32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609600" y="3462338"/>
            <a:ext cx="7885113" cy="1500187"/>
          </a:xfrm>
        </p:spPr>
        <p:txBody>
          <a:bodyPr anchor="b">
            <a:normAutofit/>
          </a:bodyPr>
          <a:lstStyle>
            <a:lvl1pPr marL="0" indent="0">
              <a:buNone/>
              <a:defRPr sz="170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0B03458-3998-4005-AA09-CC45BCA6BBBF}" type="datetime1">
              <a:rPr lang="en-US" smtClean="0">
                <a:solidFill>
                  <a:srgbClr val="FFFFFF"/>
                </a:solidFill>
              </a:rPr>
              <a:t>9/4/15</a:t>
            </a:fld>
            <a:endParaRPr lang="en-US">
              <a:solidFill>
                <a:srgbClr val="FFFFFF"/>
              </a:solidFill>
            </a:endParaRPr>
          </a:p>
        </p:txBody>
      </p:sp>
      <p:sp>
        <p:nvSpPr>
          <p:cNvPr id="5" name="Footer Placeholder 4"/>
          <p:cNvSpPr>
            <a:spLocks noGrp="1"/>
          </p:cNvSpPr>
          <p:nvPr>
            <p:ph type="ftr" sz="quarter" idx="11"/>
          </p:nvPr>
        </p:nvSpPr>
        <p:spPr/>
        <p:txBody>
          <a:bodyPr/>
          <a:lstStyle/>
          <a:p>
            <a:r>
              <a:rPr lang="en-US" smtClean="0">
                <a:solidFill>
                  <a:srgbClr val="FFFFFF"/>
                </a:solidFill>
              </a:rPr>
              <a:t>JAXA, 16th of October 2014</a:t>
            </a:r>
            <a:endParaRPr lang="en-US">
              <a:solidFill>
                <a:srgbClr val="FFFFFF"/>
              </a:solidFill>
            </a:endParaRPr>
          </a:p>
        </p:txBody>
      </p:sp>
      <p:sp>
        <p:nvSpPr>
          <p:cNvPr id="6" name="Slide Number Placeholder 5"/>
          <p:cNvSpPr>
            <a:spLocks noGrp="1"/>
          </p:cNvSpPr>
          <p:nvPr>
            <p:ph type="sldNum" sz="quarter" idx="12"/>
          </p:nvPr>
        </p:nvSpPr>
        <p:spPr/>
        <p:txBody>
          <a:bodyPr/>
          <a:lstStyle/>
          <a:p>
            <a:fld id="{A534F575-1F47-4A7D-AA7A-8FDCB14F949F}"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8411916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1" name="Content Placeholder 10"/>
          <p:cNvSpPr>
            <a:spLocks noGrp="1"/>
          </p:cNvSpPr>
          <p:nvPr>
            <p:ph sz="quarter" idx="13"/>
          </p:nvPr>
        </p:nvSpPr>
        <p:spPr>
          <a:xfrm>
            <a:off x="609600" y="1600200"/>
            <a:ext cx="3733800" cy="4114800"/>
          </a:xfrm>
        </p:spPr>
        <p:txBody>
          <a:bodyPr/>
          <a:lstStyle>
            <a:lvl5pPr>
              <a:defRPr/>
            </a:lvl5pPr>
            <a:lvl6pPr>
              <a:buClr>
                <a:schemeClr val="tx2"/>
              </a:buClr>
              <a:buFont typeface="Arial" pitchFamily="34" charset="0"/>
              <a:buChar char="•"/>
              <a:defRPr/>
            </a:lvl6pPr>
            <a:lvl7pPr>
              <a:buClr>
                <a:schemeClr val="tx2"/>
              </a:buClr>
              <a:buFont typeface="Arial" pitchFamily="34" charset="0"/>
              <a:buChar char="•"/>
              <a:defRPr/>
            </a:lvl7pPr>
            <a:lvl8pPr>
              <a:buClr>
                <a:schemeClr val="tx2"/>
              </a:buClr>
              <a:buFont typeface="Arial" pitchFamily="34" charset="0"/>
              <a:buChar char="•"/>
              <a:defRPr/>
            </a:lvl8pPr>
            <a:lvl9pPr>
              <a:buClr>
                <a:schemeClr val="tx2"/>
              </a:buCl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3" name="Content Placeholder 12"/>
          <p:cNvSpPr>
            <a:spLocks noGrp="1"/>
          </p:cNvSpPr>
          <p:nvPr>
            <p:ph sz="quarter" idx="14"/>
          </p:nvPr>
        </p:nvSpPr>
        <p:spPr>
          <a:xfrm>
            <a:off x="4800600" y="1600200"/>
            <a:ext cx="3733800" cy="41148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5" name="Date Placeholder 4"/>
          <p:cNvSpPr>
            <a:spLocks noGrp="1"/>
          </p:cNvSpPr>
          <p:nvPr>
            <p:ph type="dt" sz="half" idx="10"/>
          </p:nvPr>
        </p:nvSpPr>
        <p:spPr/>
        <p:txBody>
          <a:bodyPr/>
          <a:lstStyle/>
          <a:p>
            <a:fld id="{A54300CD-0298-4B65-92DF-A4A4E562D8ED}" type="datetime1">
              <a:rPr lang="en-US" smtClean="0">
                <a:solidFill>
                  <a:srgbClr val="FFFFFF"/>
                </a:solidFill>
              </a:rPr>
              <a:t>9/4/15</a:t>
            </a:fld>
            <a:endParaRPr lang="en-US">
              <a:solidFill>
                <a:srgbClr val="FFFFFF"/>
              </a:solidFill>
            </a:endParaRPr>
          </a:p>
        </p:txBody>
      </p:sp>
      <p:sp>
        <p:nvSpPr>
          <p:cNvPr id="6" name="Footer Placeholder 5"/>
          <p:cNvSpPr>
            <a:spLocks noGrp="1"/>
          </p:cNvSpPr>
          <p:nvPr>
            <p:ph type="ftr" sz="quarter" idx="11"/>
          </p:nvPr>
        </p:nvSpPr>
        <p:spPr/>
        <p:txBody>
          <a:bodyPr/>
          <a:lstStyle/>
          <a:p>
            <a:r>
              <a:rPr lang="en-US" smtClean="0">
                <a:solidFill>
                  <a:srgbClr val="FFFFFF"/>
                </a:solidFill>
              </a:rPr>
              <a:t>JAXA, 16th of October 2014</a:t>
            </a:r>
            <a:endParaRPr lang="en-US">
              <a:solidFill>
                <a:srgbClr val="FFFFFF"/>
              </a:solidFill>
            </a:endParaRPr>
          </a:p>
        </p:txBody>
      </p:sp>
      <p:sp>
        <p:nvSpPr>
          <p:cNvPr id="7" name="Slide Number Placeholder 6"/>
          <p:cNvSpPr>
            <a:spLocks noGrp="1"/>
          </p:cNvSpPr>
          <p:nvPr>
            <p:ph type="sldNum" sz="quarter" idx="12"/>
          </p:nvPr>
        </p:nvSpPr>
        <p:spPr/>
        <p:txBody>
          <a:bodyPr/>
          <a:lstStyle/>
          <a:p>
            <a:fld id="{A534F575-1F47-4A7D-AA7A-8FDCB14F949F}"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2973316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3" name="Content Placeholder 12"/>
          <p:cNvSpPr>
            <a:spLocks noGrp="1"/>
          </p:cNvSpPr>
          <p:nvPr>
            <p:ph sz="quarter" idx="14"/>
          </p:nvPr>
        </p:nvSpPr>
        <p:spPr>
          <a:xfrm>
            <a:off x="4800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1" name="Content Placeholder 10"/>
          <p:cNvSpPr>
            <a:spLocks noGrp="1"/>
          </p:cNvSpPr>
          <p:nvPr>
            <p:ph sz="quarter" idx="13"/>
          </p:nvPr>
        </p:nvSpPr>
        <p:spPr>
          <a:xfrm>
            <a:off x="609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Title 1"/>
          <p:cNvSpPr>
            <a:spLocks noGrp="1"/>
          </p:cNvSpPr>
          <p:nvPr>
            <p:ph type="title"/>
          </p:nvPr>
        </p:nvSpPr>
        <p:spPr>
          <a:xfrm>
            <a:off x="609600" y="274638"/>
            <a:ext cx="7924800" cy="11430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800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46861C82-CDC0-4ACD-8227-AE50BB0BF3C8}" type="datetime1">
              <a:rPr lang="en-US" smtClean="0">
                <a:solidFill>
                  <a:srgbClr val="FFFFFF"/>
                </a:solidFill>
              </a:rPr>
              <a:t>9/4/15</a:t>
            </a:fld>
            <a:endParaRPr lang="en-US">
              <a:solidFill>
                <a:srgbClr val="FFFFFF"/>
              </a:solidFill>
            </a:endParaRPr>
          </a:p>
        </p:txBody>
      </p:sp>
      <p:sp>
        <p:nvSpPr>
          <p:cNvPr id="8" name="Footer Placeholder 7"/>
          <p:cNvSpPr>
            <a:spLocks noGrp="1"/>
          </p:cNvSpPr>
          <p:nvPr>
            <p:ph type="ftr" sz="quarter" idx="11"/>
          </p:nvPr>
        </p:nvSpPr>
        <p:spPr/>
        <p:txBody>
          <a:bodyPr/>
          <a:lstStyle/>
          <a:p>
            <a:r>
              <a:rPr lang="en-US" smtClean="0">
                <a:solidFill>
                  <a:srgbClr val="FFFFFF"/>
                </a:solidFill>
              </a:rPr>
              <a:t>JAXA, 16th of October 2014</a:t>
            </a:r>
            <a:endParaRPr lang="en-US">
              <a:solidFill>
                <a:srgbClr val="FFFFFF"/>
              </a:solidFill>
            </a:endParaRPr>
          </a:p>
        </p:txBody>
      </p:sp>
      <p:sp>
        <p:nvSpPr>
          <p:cNvPr id="9" name="Slide Number Placeholder 8"/>
          <p:cNvSpPr>
            <a:spLocks noGrp="1"/>
          </p:cNvSpPr>
          <p:nvPr>
            <p:ph type="sldNum" sz="quarter" idx="12"/>
          </p:nvPr>
        </p:nvSpPr>
        <p:spPr/>
        <p:txBody>
          <a:bodyPr/>
          <a:lstStyle/>
          <a:p>
            <a:fld id="{A534F575-1F47-4A7D-AA7A-8FDCB14F949F}"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1723570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2765B18-6B78-4D00-8D9E-614EDBDC1E31}" type="datetime1">
              <a:rPr lang="en-US" smtClean="0">
                <a:solidFill>
                  <a:srgbClr val="FFFFFF"/>
                </a:solidFill>
              </a:rPr>
              <a:t>9/4/15</a:t>
            </a:fld>
            <a:endParaRPr lang="en-US">
              <a:solidFill>
                <a:srgbClr val="FFFFFF"/>
              </a:solidFill>
            </a:endParaRPr>
          </a:p>
        </p:txBody>
      </p:sp>
      <p:sp>
        <p:nvSpPr>
          <p:cNvPr id="4" name="Footer Placeholder 3"/>
          <p:cNvSpPr>
            <a:spLocks noGrp="1"/>
          </p:cNvSpPr>
          <p:nvPr>
            <p:ph type="ftr" sz="quarter" idx="11"/>
          </p:nvPr>
        </p:nvSpPr>
        <p:spPr/>
        <p:txBody>
          <a:bodyPr/>
          <a:lstStyle/>
          <a:p>
            <a:r>
              <a:rPr lang="en-US" smtClean="0">
                <a:solidFill>
                  <a:srgbClr val="FFFFFF"/>
                </a:solidFill>
              </a:rPr>
              <a:t>JAXA, 16th of October 2014</a:t>
            </a:r>
            <a:endParaRPr lang="en-US">
              <a:solidFill>
                <a:srgbClr val="FFFFFF"/>
              </a:solidFill>
            </a:endParaRPr>
          </a:p>
        </p:txBody>
      </p:sp>
      <p:sp>
        <p:nvSpPr>
          <p:cNvPr id="5" name="Slide Number Placeholder 4"/>
          <p:cNvSpPr>
            <a:spLocks noGrp="1"/>
          </p:cNvSpPr>
          <p:nvPr>
            <p:ph type="sldNum" sz="quarter" idx="12"/>
          </p:nvPr>
        </p:nvSpPr>
        <p:spPr/>
        <p:txBody>
          <a:bodyPr/>
          <a:lstStyle/>
          <a:p>
            <a:fld id="{A534F575-1F47-4A7D-AA7A-8FDCB14F949F}"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7360606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283290-596A-49BE-8B5B-89FE66996ECB}" type="datetime1">
              <a:rPr lang="en-US" smtClean="0">
                <a:solidFill>
                  <a:srgbClr val="FFFFFF"/>
                </a:solidFill>
              </a:rPr>
              <a:t>9/4/15</a:t>
            </a:fld>
            <a:endParaRPr lang="en-US">
              <a:solidFill>
                <a:srgbClr val="FFFFFF"/>
              </a:solidFill>
            </a:endParaRPr>
          </a:p>
        </p:txBody>
      </p:sp>
      <p:sp>
        <p:nvSpPr>
          <p:cNvPr id="3" name="Footer Placeholder 2"/>
          <p:cNvSpPr>
            <a:spLocks noGrp="1"/>
          </p:cNvSpPr>
          <p:nvPr>
            <p:ph type="ftr" sz="quarter" idx="11"/>
          </p:nvPr>
        </p:nvSpPr>
        <p:spPr/>
        <p:txBody>
          <a:bodyPr/>
          <a:lstStyle/>
          <a:p>
            <a:r>
              <a:rPr lang="en-US" smtClean="0">
                <a:solidFill>
                  <a:srgbClr val="FFFFFF"/>
                </a:solidFill>
              </a:rPr>
              <a:t>JAXA, 16th of October 2014</a:t>
            </a:r>
            <a:endParaRPr lang="en-US">
              <a:solidFill>
                <a:srgbClr val="FFFFFF"/>
              </a:solidFill>
            </a:endParaRPr>
          </a:p>
        </p:txBody>
      </p:sp>
      <p:sp>
        <p:nvSpPr>
          <p:cNvPr id="4" name="Slide Number Placeholder 3"/>
          <p:cNvSpPr>
            <a:spLocks noGrp="1"/>
          </p:cNvSpPr>
          <p:nvPr>
            <p:ph type="sldNum" sz="quarter" idx="12"/>
          </p:nvPr>
        </p:nvSpPr>
        <p:spPr/>
        <p:txBody>
          <a:bodyPr/>
          <a:lstStyle/>
          <a:p>
            <a:fld id="{A534F575-1F47-4A7D-AA7A-8FDCB14F949F}"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7875299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50C5472-9753-4387-8EFA-FF7D161EF3CB}" type="datetime1">
              <a:rPr lang="en-US" smtClean="0"/>
              <a:t>9/4/15</a:t>
            </a:fld>
            <a:endParaRPr lang="en-US"/>
          </a:p>
        </p:txBody>
      </p:sp>
      <p:sp>
        <p:nvSpPr>
          <p:cNvPr id="5" name="Footer Placeholder 4"/>
          <p:cNvSpPr>
            <a:spLocks noGrp="1"/>
          </p:cNvSpPr>
          <p:nvPr>
            <p:ph type="ftr" sz="quarter" idx="11"/>
          </p:nvPr>
        </p:nvSpPr>
        <p:spPr/>
        <p:txBody>
          <a:bodyPr/>
          <a:lstStyle/>
          <a:p>
            <a:r>
              <a:rPr lang="en-US" smtClean="0"/>
              <a:t>JAXA, 16th of October 2014</a:t>
            </a:r>
            <a:endParaRPr lang="en-US"/>
          </a:p>
        </p:txBody>
      </p:sp>
      <p:sp>
        <p:nvSpPr>
          <p:cNvPr id="6" name="Slide Number Placeholder 5"/>
          <p:cNvSpPr>
            <a:spLocks noGrp="1"/>
          </p:cNvSpPr>
          <p:nvPr>
            <p:ph type="sldNum" sz="quarter" idx="12"/>
          </p:nvPr>
        </p:nvSpPr>
        <p:spPr/>
        <p:txBody>
          <a:bodyPr/>
          <a:lstStyle/>
          <a:p>
            <a:fld id="{13D57211-7A55-44EE-B807-0733A2AB2DF9}"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3962400" y="1447800"/>
            <a:ext cx="46482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612648" y="1447800"/>
            <a:ext cx="2971800" cy="1097280"/>
          </a:xfrm>
        </p:spPr>
        <p:txBody>
          <a:bodyPr anchor="b"/>
          <a:lstStyle>
            <a:lvl1pPr algn="l">
              <a:defRPr sz="1800" b="0" i="0" cap="none" baseline="0">
                <a:solidFill>
                  <a:schemeClr val="tx2"/>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612648" y="2547891"/>
            <a:ext cx="2971800" cy="3167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31801B0-0B0C-4003-8301-EC7349FBDE6E}" type="datetime1">
              <a:rPr lang="en-US" smtClean="0">
                <a:solidFill>
                  <a:srgbClr val="FFFFFF"/>
                </a:solidFill>
              </a:rPr>
              <a:t>9/4/15</a:t>
            </a:fld>
            <a:endParaRPr lang="en-US">
              <a:solidFill>
                <a:srgbClr val="FFFFFF"/>
              </a:solidFill>
            </a:endParaRPr>
          </a:p>
        </p:txBody>
      </p:sp>
      <p:sp>
        <p:nvSpPr>
          <p:cNvPr id="6" name="Footer Placeholder 5"/>
          <p:cNvSpPr>
            <a:spLocks noGrp="1"/>
          </p:cNvSpPr>
          <p:nvPr>
            <p:ph type="ftr" sz="quarter" idx="11"/>
          </p:nvPr>
        </p:nvSpPr>
        <p:spPr/>
        <p:txBody>
          <a:bodyPr/>
          <a:lstStyle/>
          <a:p>
            <a:r>
              <a:rPr lang="en-US" smtClean="0">
                <a:solidFill>
                  <a:srgbClr val="FFFFFF"/>
                </a:solidFill>
              </a:rPr>
              <a:t>JAXA, 16th of October 2014</a:t>
            </a:r>
            <a:endParaRPr lang="en-US">
              <a:solidFill>
                <a:srgbClr val="FFFFFF"/>
              </a:solidFill>
            </a:endParaRPr>
          </a:p>
        </p:txBody>
      </p:sp>
      <p:sp>
        <p:nvSpPr>
          <p:cNvPr id="7" name="Slide Number Placeholder 6"/>
          <p:cNvSpPr>
            <a:spLocks noGrp="1"/>
          </p:cNvSpPr>
          <p:nvPr>
            <p:ph type="sldNum" sz="quarter" idx="12"/>
          </p:nvPr>
        </p:nvSpPr>
        <p:spPr/>
        <p:txBody>
          <a:bodyPr/>
          <a:lstStyle/>
          <a:p>
            <a:fld id="{A534F575-1F47-4A7D-AA7A-8FDCB14F949F}"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2812426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11" name="Picture 10" descr="horizon.pn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609600" y="1447800"/>
            <a:ext cx="2971800" cy="1097280"/>
          </a:xfrm>
        </p:spPr>
        <p:txBody>
          <a:bodyPr anchor="b"/>
          <a:lstStyle>
            <a:lvl1pPr algn="l">
              <a:defRPr sz="1800" b="0" i="0" cap="none" baseline="0">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4657344" y="1447800"/>
            <a:ext cx="3419856" cy="3474720"/>
          </a:xfrm>
          <a:custGeom>
            <a:avLst/>
            <a:gdLst>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74450 w 3419856"/>
              <a:gd name="connsiteY9" fmla="*/ 3429000 h 3429000"/>
              <a:gd name="connsiteX10" fmla="*/ 21806 w 3419856"/>
              <a:gd name="connsiteY10" fmla="*/ 3407194 h 3429000"/>
              <a:gd name="connsiteX11" fmla="*/ 0 w 3419856"/>
              <a:gd name="connsiteY11" fmla="*/ 3354550 h 3429000"/>
              <a:gd name="connsiteX12" fmla="*/ 0 w 3419856"/>
              <a:gd name="connsiteY12" fmla="*/ 74450 h 3429000"/>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21806 w 3419856"/>
              <a:gd name="connsiteY9" fmla="*/ 3407194 h 3429000"/>
              <a:gd name="connsiteX10" fmla="*/ 0 w 3419856"/>
              <a:gd name="connsiteY10" fmla="*/ 3354550 h 3429000"/>
              <a:gd name="connsiteX11" fmla="*/ 0 w 3419856"/>
              <a:gd name="connsiteY11" fmla="*/ 74450 h 3429000"/>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8026"/>
              <a:gd name="connsiteY0" fmla="*/ 74450 h 3910007"/>
              <a:gd name="connsiteX1" fmla="*/ 21806 w 3968026"/>
              <a:gd name="connsiteY1" fmla="*/ 21806 h 3910007"/>
              <a:gd name="connsiteX2" fmla="*/ 74450 w 3968026"/>
              <a:gd name="connsiteY2" fmla="*/ 0 h 3910007"/>
              <a:gd name="connsiteX3" fmla="*/ 3345406 w 3968026"/>
              <a:gd name="connsiteY3" fmla="*/ 0 h 3910007"/>
              <a:gd name="connsiteX4" fmla="*/ 3398050 w 3968026"/>
              <a:gd name="connsiteY4" fmla="*/ 21806 h 3910007"/>
              <a:gd name="connsiteX5" fmla="*/ 3419856 w 3968026"/>
              <a:gd name="connsiteY5" fmla="*/ 74450 h 3910007"/>
              <a:gd name="connsiteX6" fmla="*/ 3419856 w 3968026"/>
              <a:gd name="connsiteY6" fmla="*/ 3354550 h 3910007"/>
              <a:gd name="connsiteX7" fmla="*/ 3398050 w 3968026"/>
              <a:gd name="connsiteY7" fmla="*/ 3407194 h 3910007"/>
              <a:gd name="connsiteX8" fmla="*/ 0 w 3968026"/>
              <a:gd name="connsiteY8" fmla="*/ 3354550 h 3910007"/>
              <a:gd name="connsiteX9" fmla="*/ 0 w 3968026"/>
              <a:gd name="connsiteY9" fmla="*/ 74450 h 3910007"/>
              <a:gd name="connsiteX0" fmla="*/ 0 w 3419856"/>
              <a:gd name="connsiteY0" fmla="*/ 74450 h 3901233"/>
              <a:gd name="connsiteX1" fmla="*/ 21806 w 3419856"/>
              <a:gd name="connsiteY1" fmla="*/ 21806 h 3901233"/>
              <a:gd name="connsiteX2" fmla="*/ 74450 w 3419856"/>
              <a:gd name="connsiteY2" fmla="*/ 0 h 3901233"/>
              <a:gd name="connsiteX3" fmla="*/ 3345406 w 3419856"/>
              <a:gd name="connsiteY3" fmla="*/ 0 h 3901233"/>
              <a:gd name="connsiteX4" fmla="*/ 3398050 w 3419856"/>
              <a:gd name="connsiteY4" fmla="*/ 21806 h 3901233"/>
              <a:gd name="connsiteX5" fmla="*/ 3419856 w 3419856"/>
              <a:gd name="connsiteY5" fmla="*/ 74450 h 3901233"/>
              <a:gd name="connsiteX6" fmla="*/ 3419856 w 3419856"/>
              <a:gd name="connsiteY6" fmla="*/ 3354550 h 3901233"/>
              <a:gd name="connsiteX7" fmla="*/ 0 w 3419856"/>
              <a:gd name="connsiteY7" fmla="*/ 3354550 h 3901233"/>
              <a:gd name="connsiteX8" fmla="*/ 0 w 3419856"/>
              <a:gd name="connsiteY8" fmla="*/ 74450 h 3901233"/>
              <a:gd name="connsiteX0" fmla="*/ 0 w 3419856"/>
              <a:gd name="connsiteY0" fmla="*/ 74450 h 3354550"/>
              <a:gd name="connsiteX1" fmla="*/ 21806 w 3419856"/>
              <a:gd name="connsiteY1" fmla="*/ 21806 h 3354550"/>
              <a:gd name="connsiteX2" fmla="*/ 74450 w 3419856"/>
              <a:gd name="connsiteY2" fmla="*/ 0 h 3354550"/>
              <a:gd name="connsiteX3" fmla="*/ 3345406 w 3419856"/>
              <a:gd name="connsiteY3" fmla="*/ 0 h 3354550"/>
              <a:gd name="connsiteX4" fmla="*/ 3398050 w 3419856"/>
              <a:gd name="connsiteY4" fmla="*/ 21806 h 3354550"/>
              <a:gd name="connsiteX5" fmla="*/ 3419856 w 3419856"/>
              <a:gd name="connsiteY5" fmla="*/ 74450 h 3354550"/>
              <a:gd name="connsiteX6" fmla="*/ 3419856 w 3419856"/>
              <a:gd name="connsiteY6" fmla="*/ 3354550 h 3354550"/>
              <a:gd name="connsiteX7" fmla="*/ 0 w 3419856"/>
              <a:gd name="connsiteY7" fmla="*/ 3354550 h 3354550"/>
              <a:gd name="connsiteX8" fmla="*/ 0 w 3419856"/>
              <a:gd name="connsiteY8" fmla="*/ 74450 h 335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856" h="3354550">
                <a:moveTo>
                  <a:pt x="0" y="74450"/>
                </a:moveTo>
                <a:cubicBezTo>
                  <a:pt x="0" y="54705"/>
                  <a:pt x="7844" y="35768"/>
                  <a:pt x="21806" y="21806"/>
                </a:cubicBezTo>
                <a:cubicBezTo>
                  <a:pt x="35768" y="7844"/>
                  <a:pt x="54705" y="0"/>
                  <a:pt x="74450" y="0"/>
                </a:cubicBezTo>
                <a:lnTo>
                  <a:pt x="3345406" y="0"/>
                </a:lnTo>
                <a:cubicBezTo>
                  <a:pt x="3365151" y="0"/>
                  <a:pt x="3384088" y="7844"/>
                  <a:pt x="3398050" y="21806"/>
                </a:cubicBezTo>
                <a:cubicBezTo>
                  <a:pt x="3412012" y="35768"/>
                  <a:pt x="3419856" y="54705"/>
                  <a:pt x="3419856" y="74450"/>
                </a:cubicBezTo>
                <a:lnTo>
                  <a:pt x="3419856" y="3354550"/>
                </a:lnTo>
                <a:lnTo>
                  <a:pt x="0" y="3354550"/>
                </a:lnTo>
                <a:lnTo>
                  <a:pt x="0" y="74450"/>
                </a:lnTo>
                <a:close/>
              </a:path>
            </a:pathLst>
          </a:custGeom>
        </p:spPr>
        <p:txBody>
          <a:bodyPr>
            <a:normAutofit/>
          </a:bodyPr>
          <a:lstStyle>
            <a:lvl1pPr marL="0" indent="0" algn="ctr">
              <a:buNone/>
              <a:defRPr sz="2000" baseline="0">
                <a:solidFill>
                  <a:schemeClr val="tx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09600" y="2547890"/>
            <a:ext cx="2971800" cy="2405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F6062BE-58BA-4A11-B841-342804C80C51}" type="datetime1">
              <a:rPr lang="en-US" smtClean="0">
                <a:solidFill>
                  <a:srgbClr val="FFFFFF"/>
                </a:solidFill>
              </a:rPr>
              <a:t>9/4/15</a:t>
            </a:fld>
            <a:endParaRPr lang="en-US">
              <a:solidFill>
                <a:srgbClr val="FFFFFF"/>
              </a:solidFill>
            </a:endParaRPr>
          </a:p>
        </p:txBody>
      </p:sp>
      <p:sp>
        <p:nvSpPr>
          <p:cNvPr id="6" name="Footer Placeholder 5"/>
          <p:cNvSpPr>
            <a:spLocks noGrp="1"/>
          </p:cNvSpPr>
          <p:nvPr>
            <p:ph type="ftr" sz="quarter" idx="11"/>
          </p:nvPr>
        </p:nvSpPr>
        <p:spPr/>
        <p:txBody>
          <a:bodyPr/>
          <a:lstStyle/>
          <a:p>
            <a:r>
              <a:rPr lang="en-US" smtClean="0">
                <a:solidFill>
                  <a:srgbClr val="FFFFFF"/>
                </a:solidFill>
              </a:rPr>
              <a:t>JAXA, 16th of October 2014</a:t>
            </a:r>
            <a:endParaRPr lang="en-US">
              <a:solidFill>
                <a:srgbClr val="FFFFFF"/>
              </a:solidFill>
            </a:endParaRPr>
          </a:p>
        </p:txBody>
      </p:sp>
      <p:sp>
        <p:nvSpPr>
          <p:cNvPr id="7" name="Slide Number Placeholder 6"/>
          <p:cNvSpPr>
            <a:spLocks noGrp="1"/>
          </p:cNvSpPr>
          <p:nvPr>
            <p:ph type="sldNum" sz="quarter" idx="12"/>
          </p:nvPr>
        </p:nvSpPr>
        <p:spPr/>
        <p:txBody>
          <a:bodyPr/>
          <a:lstStyle/>
          <a:p>
            <a:fld id="{A534F575-1F47-4A7D-AA7A-8FDCB14F949F}"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9580241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794193C-8382-4686-8992-5D19684B77C2}" type="datetime1">
              <a:rPr lang="en-US" smtClean="0">
                <a:solidFill>
                  <a:srgbClr val="FFFFFF"/>
                </a:solidFill>
              </a:rPr>
              <a:t>9/4/15</a:t>
            </a:fld>
            <a:endParaRPr lang="en-US">
              <a:solidFill>
                <a:srgbClr val="FFFFFF"/>
              </a:solidFill>
            </a:endParaRPr>
          </a:p>
        </p:txBody>
      </p:sp>
      <p:sp>
        <p:nvSpPr>
          <p:cNvPr id="5" name="Footer Placeholder 4"/>
          <p:cNvSpPr>
            <a:spLocks noGrp="1"/>
          </p:cNvSpPr>
          <p:nvPr>
            <p:ph type="ftr" sz="quarter" idx="11"/>
          </p:nvPr>
        </p:nvSpPr>
        <p:spPr/>
        <p:txBody>
          <a:bodyPr/>
          <a:lstStyle/>
          <a:p>
            <a:r>
              <a:rPr lang="en-US" smtClean="0">
                <a:solidFill>
                  <a:srgbClr val="FFFFFF"/>
                </a:solidFill>
              </a:rPr>
              <a:t>JAXA, 16th of October 2014</a:t>
            </a:r>
            <a:endParaRPr lang="en-US">
              <a:solidFill>
                <a:srgbClr val="FFFFFF"/>
              </a:solidFill>
            </a:endParaRPr>
          </a:p>
        </p:txBody>
      </p:sp>
      <p:sp>
        <p:nvSpPr>
          <p:cNvPr id="6" name="Slide Number Placeholder 5"/>
          <p:cNvSpPr>
            <a:spLocks noGrp="1"/>
          </p:cNvSpPr>
          <p:nvPr>
            <p:ph type="sldNum" sz="quarter" idx="12"/>
          </p:nvPr>
        </p:nvSpPr>
        <p:spPr/>
        <p:txBody>
          <a:bodyPr/>
          <a:lstStyle/>
          <a:p>
            <a:fld id="{A534F575-1F47-4A7D-AA7A-8FDCB14F949F}"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224799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BA122E2-2091-46D5-9B45-78BA126A11CC}" type="datetime1">
              <a:rPr lang="en-US" smtClean="0">
                <a:solidFill>
                  <a:srgbClr val="FFFFFF"/>
                </a:solidFill>
              </a:rPr>
              <a:t>9/4/15</a:t>
            </a:fld>
            <a:endParaRPr lang="en-US">
              <a:solidFill>
                <a:srgbClr val="FFFFFF"/>
              </a:solidFill>
            </a:endParaRPr>
          </a:p>
        </p:txBody>
      </p:sp>
      <p:sp>
        <p:nvSpPr>
          <p:cNvPr id="5" name="Footer Placeholder 4"/>
          <p:cNvSpPr>
            <a:spLocks noGrp="1"/>
          </p:cNvSpPr>
          <p:nvPr>
            <p:ph type="ftr" sz="quarter" idx="11"/>
          </p:nvPr>
        </p:nvSpPr>
        <p:spPr/>
        <p:txBody>
          <a:bodyPr/>
          <a:lstStyle/>
          <a:p>
            <a:r>
              <a:rPr lang="en-US" smtClean="0">
                <a:solidFill>
                  <a:srgbClr val="FFFFFF"/>
                </a:solidFill>
              </a:rPr>
              <a:t>JAXA, 16th of October 2014</a:t>
            </a:r>
            <a:endParaRPr lang="en-US">
              <a:solidFill>
                <a:srgbClr val="FFFFFF"/>
              </a:solidFill>
            </a:endParaRPr>
          </a:p>
        </p:txBody>
      </p:sp>
      <p:sp>
        <p:nvSpPr>
          <p:cNvPr id="6" name="Slide Number Placeholder 5"/>
          <p:cNvSpPr>
            <a:spLocks noGrp="1"/>
          </p:cNvSpPr>
          <p:nvPr>
            <p:ph type="sldNum" sz="quarter" idx="12"/>
          </p:nvPr>
        </p:nvSpPr>
        <p:spPr/>
        <p:txBody>
          <a:bodyPr/>
          <a:lstStyle/>
          <a:p>
            <a:fld id="{A534F575-1F47-4A7D-AA7A-8FDCB14F949F}"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728113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text styles</a:t>
            </a:r>
          </a:p>
        </p:txBody>
      </p:sp>
      <p:sp>
        <p:nvSpPr>
          <p:cNvPr id="4" name="Date Placeholder 3"/>
          <p:cNvSpPr>
            <a:spLocks noGrp="1"/>
          </p:cNvSpPr>
          <p:nvPr>
            <p:ph type="dt" sz="half" idx="10"/>
          </p:nvPr>
        </p:nvSpPr>
        <p:spPr/>
        <p:txBody>
          <a:bodyPr/>
          <a:lstStyle/>
          <a:p>
            <a:fld id="{F68F6DC5-4CCD-4BFD-8A8F-1F33A8E5257E}" type="datetime1">
              <a:rPr lang="en-US" smtClean="0"/>
              <a:t>9/4/15</a:t>
            </a:fld>
            <a:endParaRPr lang="en-US"/>
          </a:p>
        </p:txBody>
      </p:sp>
      <p:sp>
        <p:nvSpPr>
          <p:cNvPr id="5" name="Footer Placeholder 4"/>
          <p:cNvSpPr>
            <a:spLocks noGrp="1"/>
          </p:cNvSpPr>
          <p:nvPr>
            <p:ph type="ftr" sz="quarter" idx="11"/>
          </p:nvPr>
        </p:nvSpPr>
        <p:spPr/>
        <p:txBody>
          <a:bodyPr/>
          <a:lstStyle/>
          <a:p>
            <a:r>
              <a:rPr lang="en-US" smtClean="0"/>
              <a:t>JAXA, 16th of October 2014</a:t>
            </a:r>
            <a:endParaRPr lang="en-US"/>
          </a:p>
        </p:txBody>
      </p:sp>
      <p:sp>
        <p:nvSpPr>
          <p:cNvPr id="6" name="Slide Number Placeholder 5"/>
          <p:cNvSpPr>
            <a:spLocks noGrp="1"/>
          </p:cNvSpPr>
          <p:nvPr>
            <p:ph type="sldNum" sz="quarter" idx="12"/>
          </p:nvPr>
        </p:nvSpPr>
        <p:spPr/>
        <p:txBody>
          <a:bodyPr/>
          <a:lstStyle/>
          <a:p>
            <a:fld id="{13D57211-7A55-44EE-B807-0733A2AB2DF9}"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FFAABFA-7F12-4185-9FCE-3FC750276531}" type="datetime1">
              <a:rPr lang="en-US" smtClean="0"/>
              <a:t>9/4/15</a:t>
            </a:fld>
            <a:endParaRPr lang="en-US"/>
          </a:p>
        </p:txBody>
      </p:sp>
      <p:sp>
        <p:nvSpPr>
          <p:cNvPr id="6" name="Footer Placeholder 5"/>
          <p:cNvSpPr>
            <a:spLocks noGrp="1"/>
          </p:cNvSpPr>
          <p:nvPr>
            <p:ph type="ftr" sz="quarter" idx="11"/>
          </p:nvPr>
        </p:nvSpPr>
        <p:spPr/>
        <p:txBody>
          <a:bodyPr/>
          <a:lstStyle/>
          <a:p>
            <a:r>
              <a:rPr lang="en-US" smtClean="0"/>
              <a:t>JAXA, 16th of October 2014</a:t>
            </a:r>
            <a:endParaRPr lang="en-US"/>
          </a:p>
        </p:txBody>
      </p:sp>
      <p:sp>
        <p:nvSpPr>
          <p:cNvPr id="7" name="Slide Number Placeholder 6"/>
          <p:cNvSpPr>
            <a:spLocks noGrp="1"/>
          </p:cNvSpPr>
          <p:nvPr>
            <p:ph type="sldNum" sz="quarter" idx="12"/>
          </p:nvPr>
        </p:nvSpPr>
        <p:spPr/>
        <p:txBody>
          <a:bodyPr/>
          <a:lstStyle/>
          <a:p>
            <a:fld id="{13D57211-7A55-44EE-B807-0733A2AB2DF9}" type="slidenum">
              <a:rPr lang="en-US" smtClean="0"/>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1527F8D-6EFD-4CC0-B488-2D3B2D31CFB1}" type="datetime1">
              <a:rPr lang="en-US" smtClean="0"/>
              <a:t>9/4/15</a:t>
            </a:fld>
            <a:endParaRPr lang="en-US"/>
          </a:p>
        </p:txBody>
      </p:sp>
      <p:sp>
        <p:nvSpPr>
          <p:cNvPr id="8" name="Footer Placeholder 7"/>
          <p:cNvSpPr>
            <a:spLocks noGrp="1"/>
          </p:cNvSpPr>
          <p:nvPr>
            <p:ph type="ftr" sz="quarter" idx="11"/>
          </p:nvPr>
        </p:nvSpPr>
        <p:spPr/>
        <p:txBody>
          <a:bodyPr/>
          <a:lstStyle/>
          <a:p>
            <a:r>
              <a:rPr lang="en-US" smtClean="0"/>
              <a:t>JAXA, 16th of October 2014</a:t>
            </a:r>
            <a:endParaRPr lang="en-US"/>
          </a:p>
        </p:txBody>
      </p:sp>
      <p:sp>
        <p:nvSpPr>
          <p:cNvPr id="9" name="Slide Number Placeholder 8"/>
          <p:cNvSpPr>
            <a:spLocks noGrp="1"/>
          </p:cNvSpPr>
          <p:nvPr>
            <p:ph type="sldNum" sz="quarter" idx="12"/>
          </p:nvPr>
        </p:nvSpPr>
        <p:spPr/>
        <p:txBody>
          <a:bodyPr/>
          <a:lstStyle/>
          <a:p>
            <a:fld id="{13D57211-7A55-44EE-B807-0733A2AB2DF9}"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2622BDD-664B-47F3-919E-371161C24317}" type="datetime1">
              <a:rPr lang="en-US" smtClean="0"/>
              <a:t>9/4/15</a:t>
            </a:fld>
            <a:endParaRPr lang="en-US"/>
          </a:p>
        </p:txBody>
      </p:sp>
      <p:sp>
        <p:nvSpPr>
          <p:cNvPr id="4" name="Footer Placeholder 3"/>
          <p:cNvSpPr>
            <a:spLocks noGrp="1"/>
          </p:cNvSpPr>
          <p:nvPr>
            <p:ph type="ftr" sz="quarter" idx="11"/>
          </p:nvPr>
        </p:nvSpPr>
        <p:spPr/>
        <p:txBody>
          <a:bodyPr/>
          <a:lstStyle/>
          <a:p>
            <a:r>
              <a:rPr lang="en-US" smtClean="0"/>
              <a:t>JAXA, 16th of October 2014</a:t>
            </a:r>
            <a:endParaRPr lang="en-US"/>
          </a:p>
        </p:txBody>
      </p:sp>
      <p:sp>
        <p:nvSpPr>
          <p:cNvPr id="5" name="Slide Number Placeholder 4"/>
          <p:cNvSpPr>
            <a:spLocks noGrp="1"/>
          </p:cNvSpPr>
          <p:nvPr>
            <p:ph type="sldNum" sz="quarter" idx="12"/>
          </p:nvPr>
        </p:nvSpPr>
        <p:spPr/>
        <p:txBody>
          <a:bodyPr/>
          <a:lstStyle/>
          <a:p>
            <a:fld id="{13D57211-7A55-44EE-B807-0733A2AB2DF9}"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EB2252A-4DB8-48EB-A51A-4994178C39CD}" type="datetime1">
              <a:rPr lang="en-US" smtClean="0"/>
              <a:t>9/4/15</a:t>
            </a:fld>
            <a:endParaRPr lang="en-US"/>
          </a:p>
        </p:txBody>
      </p:sp>
      <p:sp>
        <p:nvSpPr>
          <p:cNvPr id="3" name="Footer Placeholder 2"/>
          <p:cNvSpPr>
            <a:spLocks noGrp="1"/>
          </p:cNvSpPr>
          <p:nvPr>
            <p:ph type="ftr" sz="quarter" idx="11"/>
          </p:nvPr>
        </p:nvSpPr>
        <p:spPr/>
        <p:txBody>
          <a:bodyPr/>
          <a:lstStyle/>
          <a:p>
            <a:r>
              <a:rPr lang="en-US" smtClean="0"/>
              <a:t>JAXA, 16th of October 2014</a:t>
            </a:r>
            <a:endParaRPr lang="en-US"/>
          </a:p>
        </p:txBody>
      </p:sp>
      <p:sp>
        <p:nvSpPr>
          <p:cNvPr id="4" name="Slide Number Placeholder 3"/>
          <p:cNvSpPr>
            <a:spLocks noGrp="1"/>
          </p:cNvSpPr>
          <p:nvPr>
            <p:ph type="sldNum" sz="quarter" idx="12"/>
          </p:nvPr>
        </p:nvSpPr>
        <p:spPr/>
        <p:txBody>
          <a:bodyPr/>
          <a:lstStyle/>
          <a:p>
            <a:fld id="{13D57211-7A55-44EE-B807-0733A2AB2DF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en-US" smtClean="0"/>
              <a:t>Click to edit Master text styles</a:t>
            </a:r>
          </a:p>
        </p:txBody>
      </p:sp>
      <p:sp>
        <p:nvSpPr>
          <p:cNvPr id="5" name="Date Placeholder 4"/>
          <p:cNvSpPr>
            <a:spLocks noGrp="1"/>
          </p:cNvSpPr>
          <p:nvPr>
            <p:ph type="dt" sz="half" idx="10"/>
          </p:nvPr>
        </p:nvSpPr>
        <p:spPr/>
        <p:txBody>
          <a:bodyPr/>
          <a:lstStyle/>
          <a:p>
            <a:fld id="{87B93855-EFD0-4600-93D3-B9B60F006F5A}" type="datetime1">
              <a:rPr lang="en-US" smtClean="0"/>
              <a:t>9/4/15</a:t>
            </a:fld>
            <a:endParaRPr lang="en-US"/>
          </a:p>
        </p:txBody>
      </p:sp>
      <p:sp>
        <p:nvSpPr>
          <p:cNvPr id="6" name="Footer Placeholder 5"/>
          <p:cNvSpPr>
            <a:spLocks noGrp="1"/>
          </p:cNvSpPr>
          <p:nvPr>
            <p:ph type="ftr" sz="quarter" idx="11"/>
          </p:nvPr>
        </p:nvSpPr>
        <p:spPr/>
        <p:txBody>
          <a:bodyPr/>
          <a:lstStyle>
            <a:lvl1pPr>
              <a:defRPr>
                <a:solidFill>
                  <a:schemeClr val="tx2"/>
                </a:solidFill>
              </a:defRPr>
            </a:lvl1pPr>
          </a:lstStyle>
          <a:p>
            <a:r>
              <a:rPr lang="en-US" smtClean="0"/>
              <a:t>JAXA, 16th of October 2014</a:t>
            </a:r>
            <a:endParaRPr lang="en-US"/>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13D57211-7A55-44EE-B807-0733A2AB2DF9}"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en-US" smtClean="0"/>
              <a:t>Click icon to add picture</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F51B52B-F6B3-405A-ADD7-B87E23480D33}" type="datetime1">
              <a:rPr lang="en-US" smtClean="0"/>
              <a:t>9/4/15</a:t>
            </a:fld>
            <a:endParaRPr lang="en-US"/>
          </a:p>
        </p:txBody>
      </p:sp>
      <p:sp>
        <p:nvSpPr>
          <p:cNvPr id="6" name="Footer Placeholder 5"/>
          <p:cNvSpPr>
            <a:spLocks noGrp="1"/>
          </p:cNvSpPr>
          <p:nvPr>
            <p:ph type="ftr" sz="quarter" idx="11"/>
          </p:nvPr>
        </p:nvSpPr>
        <p:spPr/>
        <p:txBody>
          <a:bodyPr/>
          <a:lstStyle/>
          <a:p>
            <a:r>
              <a:rPr lang="en-US" smtClean="0"/>
              <a:t>JAXA, 16th of October 2014</a:t>
            </a:r>
            <a:endParaRPr lang="en-US"/>
          </a:p>
        </p:txBody>
      </p:sp>
      <p:sp>
        <p:nvSpPr>
          <p:cNvPr id="7" name="Slide Number Placeholder 6"/>
          <p:cNvSpPr>
            <a:spLocks noGrp="1"/>
          </p:cNvSpPr>
          <p:nvPr>
            <p:ph type="sldNum" sz="quarter" idx="12"/>
          </p:nvPr>
        </p:nvSpPr>
        <p:spPr/>
        <p:txBody>
          <a:bodyPr/>
          <a:lstStyle/>
          <a:p>
            <a:fld id="{13D57211-7A55-44EE-B807-0733A2AB2DF9}"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3.xml"/><Relationship Id="rId12" Type="http://schemas.openxmlformats.org/officeDocument/2006/relationships/theme" Target="../theme/theme2.xml"/><Relationship Id="rId13" Type="http://schemas.openxmlformats.org/officeDocument/2006/relationships/image" Target="../media/image3.png"/><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 Id="rId9" Type="http://schemas.openxmlformats.org/officeDocument/2006/relationships/slideLayout" Target="../slideLayouts/slideLayout21.xml"/><Relationship Id="rId10"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fld id="{5D51F995-FA75-48E1-87C7-84D3EC30D742}" type="datetime1">
              <a:rPr lang="en-US" smtClean="0"/>
              <a:t>9/4/15</a:t>
            </a:fld>
            <a:endParaRPr lang="en-US"/>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r>
              <a:rPr lang="en-US" smtClean="0"/>
              <a:t>JAXA, 16th of October 2014</a:t>
            </a:r>
            <a:endParaRPr lang="en-US"/>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13D57211-7A55-44EE-B807-0733A2AB2DF9}"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33" r:id="rId12"/>
  </p:sldLayoutIdLst>
  <p:hf hdr="0" dt="0"/>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13"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609600" y="274638"/>
            <a:ext cx="7924800" cy="1143000"/>
          </a:xfrm>
          <a:prstGeom prst="rect">
            <a:avLst/>
          </a:prstGeom>
        </p:spPr>
        <p:txBody>
          <a:bodyPr vert="horz" lIns="91440" tIns="45720" rIns="91440" bIns="45720" rtlCol="0" anchor="b"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09600" y="1600200"/>
            <a:ext cx="7924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5715000" y="6356350"/>
            <a:ext cx="1524000" cy="365125"/>
          </a:xfrm>
          <a:prstGeom prst="rect">
            <a:avLst/>
          </a:prstGeom>
        </p:spPr>
        <p:txBody>
          <a:bodyPr vert="horz" lIns="91440" tIns="45720" rIns="91440" bIns="45720" rtlCol="0" anchor="ctr"/>
          <a:lstStyle>
            <a:lvl1pPr algn="r">
              <a:defRPr sz="1000" strike="noStrike" spc="60" baseline="0">
                <a:solidFill>
                  <a:schemeClr val="tx1"/>
                </a:solidFill>
              </a:defRPr>
            </a:lvl1pPr>
          </a:lstStyle>
          <a:p>
            <a:fld id="{46BF3146-BEED-42B8-92DA-C574B9FC925B}" type="datetime1">
              <a:rPr lang="en-US" smtClean="0">
                <a:solidFill>
                  <a:srgbClr val="FFFFFF"/>
                </a:solidFill>
              </a:rPr>
              <a:t>9/4/15</a:t>
            </a:fld>
            <a:endParaRPr lang="en-US">
              <a:solidFill>
                <a:srgbClr val="FFFFFF"/>
              </a:solidFill>
            </a:endParaRPr>
          </a:p>
        </p:txBody>
      </p:sp>
      <p:sp>
        <p:nvSpPr>
          <p:cNvPr id="5" name="Footer Placeholder 4"/>
          <p:cNvSpPr>
            <a:spLocks noGrp="1"/>
          </p:cNvSpPr>
          <p:nvPr>
            <p:ph type="ftr" sz="quarter" idx="3"/>
          </p:nvPr>
        </p:nvSpPr>
        <p:spPr>
          <a:xfrm>
            <a:off x="609600" y="6356350"/>
            <a:ext cx="2895600" cy="365125"/>
          </a:xfrm>
          <a:prstGeom prst="rect">
            <a:avLst/>
          </a:prstGeom>
        </p:spPr>
        <p:txBody>
          <a:bodyPr vert="horz" lIns="91440" tIns="45720" rIns="91440" bIns="45720" rtlCol="0" anchor="ctr"/>
          <a:lstStyle>
            <a:lvl1pPr algn="l">
              <a:defRPr sz="1000" cap="all" spc="60" baseline="0">
                <a:solidFill>
                  <a:schemeClr val="tx1"/>
                </a:solidFill>
              </a:defRPr>
            </a:lvl1pPr>
          </a:lstStyle>
          <a:p>
            <a:r>
              <a:rPr lang="en-US" smtClean="0">
                <a:solidFill>
                  <a:srgbClr val="FFFFFF"/>
                </a:solidFill>
              </a:rPr>
              <a:t>JAXA, 16th of October 2014</a:t>
            </a:r>
            <a:endParaRPr lang="en-US">
              <a:solidFill>
                <a:srgbClr val="FFFFFF"/>
              </a:solidFill>
            </a:endParaRPr>
          </a:p>
        </p:txBody>
      </p:sp>
      <p:sp>
        <p:nvSpPr>
          <p:cNvPr id="6" name="Slide Number Placeholder 5"/>
          <p:cNvSpPr>
            <a:spLocks noGrp="1"/>
          </p:cNvSpPr>
          <p:nvPr>
            <p:ph type="sldNum" sz="quarter" idx="4"/>
          </p:nvPr>
        </p:nvSpPr>
        <p:spPr>
          <a:xfrm>
            <a:off x="7543800" y="6356350"/>
            <a:ext cx="990600" cy="365125"/>
          </a:xfrm>
          <a:prstGeom prst="rect">
            <a:avLst/>
          </a:prstGeom>
        </p:spPr>
        <p:txBody>
          <a:bodyPr vert="horz" lIns="91440" tIns="45720" rIns="91440" bIns="45720" rtlCol="0" anchor="ctr"/>
          <a:lstStyle>
            <a:lvl1pPr algn="r">
              <a:defRPr sz="1100" baseline="0">
                <a:solidFill>
                  <a:schemeClr val="tx1"/>
                </a:solidFill>
              </a:defRPr>
            </a:lvl1pPr>
          </a:lstStyle>
          <a:p>
            <a:fld id="{A534F575-1F47-4A7D-AA7A-8FDCB14F949F}"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815806431"/>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Lst>
  <p:hf hdr="0" dt="0"/>
  <p:txStyles>
    <p:title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23.jpeg"/><Relationship Id="rId5" Type="http://schemas.openxmlformats.org/officeDocument/2006/relationships/image" Target="../media/image24.png"/><Relationship Id="rId1" Type="http://schemas.openxmlformats.org/officeDocument/2006/relationships/slideLayout" Target="../slideLayouts/slideLayout12.xml"/><Relationship Id="rId2" Type="http://schemas.openxmlformats.org/officeDocument/2006/relationships/notesSlide" Target="../notesSlides/notesSlide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5.png"/></Relationships>
</file>

<file path=ppt/slides/_rels/slide12.xml.rels><?xml version="1.0" encoding="UTF-8" standalone="yes"?>
<Relationships xmlns="http://schemas.openxmlformats.org/package/2006/relationships"><Relationship Id="rId3" Type="http://schemas.openxmlformats.org/officeDocument/2006/relationships/image" Target="../media/image27.JPG"/><Relationship Id="rId4" Type="http://schemas.openxmlformats.org/officeDocument/2006/relationships/image" Target="../media/image28.JPG"/><Relationship Id="rId1" Type="http://schemas.openxmlformats.org/officeDocument/2006/relationships/slideLayout" Target="../slideLayouts/slideLayout2.xml"/><Relationship Id="rId2" Type="http://schemas.openxmlformats.org/officeDocument/2006/relationships/image" Target="../media/image26.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JPG"/><Relationship Id="rId3" Type="http://schemas.openxmlformats.org/officeDocument/2006/relationships/image" Target="../media/image30.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adsabs.harvard.edu/abs/2009MNRAS.400..775C"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w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3.w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4.emf"/><Relationship Id="rId3" Type="http://schemas.openxmlformats.org/officeDocument/2006/relationships/image" Target="../media/image35.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36.e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7.JPG"/><Relationship Id="rId3" Type="http://schemas.openxmlformats.org/officeDocument/2006/relationships/image" Target="../media/image38.JPG"/></Relationships>
</file>

<file path=ppt/slides/_rels/slide22.xml.rels><?xml version="1.0" encoding="UTF-8" standalone="yes"?>
<Relationships xmlns="http://schemas.openxmlformats.org/package/2006/relationships"><Relationship Id="rId3" Type="http://schemas.openxmlformats.org/officeDocument/2006/relationships/image" Target="../media/image40.png"/><Relationship Id="rId4" Type="http://schemas.openxmlformats.org/officeDocument/2006/relationships/image" Target="../media/image41.jpg"/><Relationship Id="rId1" Type="http://schemas.openxmlformats.org/officeDocument/2006/relationships/slideLayout" Target="../slideLayouts/slideLayout2.xml"/><Relationship Id="rId2" Type="http://schemas.openxmlformats.org/officeDocument/2006/relationships/image" Target="../media/image3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2.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4" Type="http://schemas.openxmlformats.org/officeDocument/2006/relationships/image" Target="../media/image11.png"/><Relationship Id="rId5" Type="http://schemas.openxmlformats.org/officeDocument/2006/relationships/oleObject" Target="../embeddings/oleObject1.bin"/><Relationship Id="rId6" Type="http://schemas.openxmlformats.org/officeDocument/2006/relationships/image" Target="../media/image10.wmf"/><Relationship Id="rId7" Type="http://schemas.openxmlformats.org/officeDocument/2006/relationships/image" Target="../media/image12.w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oleObject" Target="../embeddings/oleObject2.bin"/><Relationship Id="rId5" Type="http://schemas.openxmlformats.org/officeDocument/2006/relationships/image" Target="../media/image13.wmf"/><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6.wmf"/><Relationship Id="rId4" Type="http://schemas.openxmlformats.org/officeDocument/2006/relationships/hyperlink" Target="http://adsabs.harvard.edu/cgi-bin/nph-data_query?bibcode=2010AIPC.1279...24Y&amp;db_key=AST&amp;link_type=ABSTRACT&amp;high=50e91d115613445" TargetMode="External"/><Relationship Id="rId5" Type="http://schemas.openxmlformats.org/officeDocument/2006/relationships/image" Target="../media/image17.wmf"/><Relationship Id="rId1" Type="http://schemas.openxmlformats.org/officeDocument/2006/relationships/slideLayout" Target="../slideLayouts/slideLayout2.xml"/><Relationship Id="rId2" Type="http://schemas.openxmlformats.org/officeDocument/2006/relationships/image" Target="../media/image15.w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wmf"/><Relationship Id="rId3" Type="http://schemas.openxmlformats.org/officeDocument/2006/relationships/image" Target="../media/image1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 Id="rId3" Type="http://schemas.openxmlformats.org/officeDocument/2006/relationships/image" Target="../media/image2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55575" y="838200"/>
            <a:ext cx="8915400" cy="1447800"/>
          </a:xfrm>
        </p:spPr>
        <p:txBody>
          <a:bodyPr>
            <a:noAutofit/>
          </a:bodyPr>
          <a:lstStyle/>
          <a:p>
            <a:r>
              <a:rPr lang="en-US" sz="3200" dirty="0" smtClean="0"/>
              <a:t>GRB correlations as cosmological tools?</a:t>
            </a:r>
            <a:endParaRPr lang="en-US" sz="3200" dirty="0"/>
          </a:p>
        </p:txBody>
      </p:sp>
      <p:sp>
        <p:nvSpPr>
          <p:cNvPr id="3" name="Content Placeholder 2"/>
          <p:cNvSpPr>
            <a:spLocks noGrp="1"/>
          </p:cNvSpPr>
          <p:nvPr>
            <p:ph idx="1"/>
          </p:nvPr>
        </p:nvSpPr>
        <p:spPr>
          <a:xfrm>
            <a:off x="330558" y="1981200"/>
            <a:ext cx="8229600" cy="4495800"/>
          </a:xfrm>
          <a:noFill/>
        </p:spPr>
        <p:txBody>
          <a:bodyPr>
            <a:normAutofit fontScale="25000" lnSpcReduction="20000"/>
          </a:bodyPr>
          <a:lstStyle/>
          <a:p>
            <a:pPr marL="0" indent="0">
              <a:buNone/>
            </a:pPr>
            <a:r>
              <a:rPr lang="en-US" altLang="en-US" sz="4000" b="1" dirty="0">
                <a:latin typeface="Calibri" pitchFamily="34" charset="0"/>
              </a:rPr>
              <a:t> </a:t>
            </a:r>
            <a:r>
              <a:rPr lang="en-US" altLang="en-US" sz="4000" b="1" dirty="0" smtClean="0">
                <a:latin typeface="Calibri" pitchFamily="34" charset="0"/>
              </a:rPr>
              <a:t>                            			</a:t>
            </a:r>
            <a:r>
              <a:rPr lang="it-IT" altLang="en-US" sz="11200" b="1" dirty="0" smtClean="0">
                <a:latin typeface="Comic Sans MS" pitchFamily="66" charset="0"/>
              </a:rPr>
              <a:t>Maria </a:t>
            </a:r>
            <a:r>
              <a:rPr lang="it-IT" altLang="en-US" sz="11200" b="1" dirty="0">
                <a:latin typeface="Comic Sans MS" pitchFamily="66" charset="0"/>
              </a:rPr>
              <a:t>Dainotti</a:t>
            </a:r>
          </a:p>
          <a:p>
            <a:pPr marL="0" indent="0">
              <a:buNone/>
            </a:pPr>
            <a:r>
              <a:rPr lang="it-IT" altLang="en-US" sz="9600" i="1" dirty="0" smtClean="0">
                <a:latin typeface="Arial Black" panose="020B0A04020102020204" pitchFamily="34" charset="0"/>
              </a:rPr>
              <a:t>	Marie Curie Fellow at Stanford  University</a:t>
            </a:r>
          </a:p>
          <a:p>
            <a:pPr marL="0" indent="0"/>
            <a:r>
              <a:rPr lang="en-US" sz="6200" dirty="0" smtClean="0"/>
              <a:t>in collaboration with </a:t>
            </a:r>
          </a:p>
          <a:p>
            <a:pPr marL="0" indent="0"/>
            <a:endParaRPr lang="en-US" sz="6200" dirty="0" smtClean="0"/>
          </a:p>
          <a:p>
            <a:pPr marL="0" indent="0"/>
            <a:r>
              <a:rPr lang="en-US" sz="6200" dirty="0" smtClean="0"/>
              <a:t>V</a:t>
            </a:r>
            <a:r>
              <a:rPr lang="en-US" sz="6200" dirty="0"/>
              <a:t>. </a:t>
            </a:r>
            <a:r>
              <a:rPr lang="en-US" sz="6200" dirty="0" err="1" smtClean="0"/>
              <a:t>Petrosian</a:t>
            </a:r>
            <a:r>
              <a:rPr lang="en-US" sz="6200" dirty="0" smtClean="0"/>
              <a:t>, Stanford University,  Stanford, California,</a:t>
            </a:r>
          </a:p>
          <a:p>
            <a:pPr marL="0" indent="0"/>
            <a:r>
              <a:rPr lang="en-US" sz="6200" dirty="0" smtClean="0"/>
              <a:t>S</a:t>
            </a:r>
            <a:r>
              <a:rPr lang="en-US" sz="6200" dirty="0"/>
              <a:t>. </a:t>
            </a:r>
            <a:r>
              <a:rPr lang="en-US" sz="6200" dirty="0" err="1" smtClean="0"/>
              <a:t>Nagataki</a:t>
            </a:r>
            <a:r>
              <a:rPr lang="en-US" sz="6200" dirty="0" smtClean="0"/>
              <a:t>, Riken, Tokyo, Japan and  the Astrophysical Big Bang laboratory</a:t>
            </a:r>
          </a:p>
          <a:p>
            <a:pPr marL="0" indent="0"/>
            <a:r>
              <a:rPr lang="en-US" sz="6200" dirty="0" smtClean="0"/>
              <a:t>K. Maeda, Kyoto University, Japan</a:t>
            </a:r>
          </a:p>
          <a:p>
            <a:pPr marL="0" indent="0"/>
            <a:r>
              <a:rPr lang="en-US" sz="6200" dirty="0"/>
              <a:t>S. </a:t>
            </a:r>
            <a:r>
              <a:rPr lang="en-US" sz="6200" dirty="0" err="1"/>
              <a:t>Capozziello</a:t>
            </a:r>
            <a:r>
              <a:rPr lang="en-US" sz="6200" dirty="0"/>
              <a:t>, University of Naples, Italy</a:t>
            </a:r>
          </a:p>
          <a:p>
            <a:pPr marL="0" indent="0"/>
            <a:r>
              <a:rPr lang="en-US" sz="6200" dirty="0" smtClean="0"/>
              <a:t>R</a:t>
            </a:r>
            <a:r>
              <a:rPr lang="en-US" sz="6200" dirty="0"/>
              <a:t>. </a:t>
            </a:r>
            <a:r>
              <a:rPr lang="en-US" sz="6200" dirty="0" err="1"/>
              <a:t>Willingale</a:t>
            </a:r>
            <a:r>
              <a:rPr lang="en-US" sz="6200" dirty="0"/>
              <a:t>, </a:t>
            </a:r>
            <a:r>
              <a:rPr lang="en-US" sz="6200" dirty="0" smtClean="0"/>
              <a:t> University of Leicester, UK</a:t>
            </a:r>
          </a:p>
          <a:p>
            <a:pPr marL="0" indent="0"/>
            <a:r>
              <a:rPr lang="en-US" sz="6200" dirty="0"/>
              <a:t>P. Obrien, University of Leicester, UK</a:t>
            </a:r>
          </a:p>
          <a:p>
            <a:pPr marL="0" indent="0"/>
            <a:r>
              <a:rPr lang="en-US" sz="6200" dirty="0" smtClean="0"/>
              <a:t>X</a:t>
            </a:r>
            <a:r>
              <a:rPr lang="en-US" sz="6200" dirty="0"/>
              <a:t>. Hernandez, UNAM, Mexico</a:t>
            </a:r>
          </a:p>
          <a:p>
            <a:pPr marL="0" indent="0"/>
            <a:r>
              <a:rPr lang="en-US" sz="6200" dirty="0" smtClean="0"/>
              <a:t>S. </a:t>
            </a:r>
            <a:r>
              <a:rPr lang="en-US" sz="6200" dirty="0" err="1"/>
              <a:t>P</a:t>
            </a:r>
            <a:r>
              <a:rPr lang="en-US" sz="6200" dirty="0" err="1" smtClean="0"/>
              <a:t>ostnikov</a:t>
            </a:r>
            <a:r>
              <a:rPr lang="en-US" sz="6200" dirty="0" smtClean="0"/>
              <a:t>, Bloomington University, USA</a:t>
            </a:r>
          </a:p>
          <a:p>
            <a:pPr marL="0" indent="0"/>
            <a:r>
              <a:rPr lang="en-US" sz="6200" dirty="0" smtClean="0"/>
              <a:t>M</a:t>
            </a:r>
            <a:r>
              <a:rPr lang="en-US" sz="6200" dirty="0"/>
              <a:t>. </a:t>
            </a:r>
            <a:r>
              <a:rPr lang="en-US" sz="6200" dirty="0" err="1" smtClean="0"/>
              <a:t>Ostrowski</a:t>
            </a:r>
            <a:r>
              <a:rPr lang="en-US" sz="6200" dirty="0" smtClean="0"/>
              <a:t>,  </a:t>
            </a:r>
            <a:r>
              <a:rPr lang="en-US" sz="6200" dirty="0" err="1" smtClean="0"/>
              <a:t>Jagiellonian</a:t>
            </a:r>
            <a:r>
              <a:rPr lang="en-US" sz="6200" dirty="0" smtClean="0"/>
              <a:t> University, Krakow, Poland</a:t>
            </a:r>
          </a:p>
          <a:p>
            <a:pPr marL="0" indent="0"/>
            <a:r>
              <a:rPr lang="en-US" sz="6200" dirty="0" smtClean="0"/>
              <a:t>	</a:t>
            </a:r>
          </a:p>
          <a:p>
            <a:pPr marL="0" indent="0">
              <a:buNone/>
            </a:pPr>
            <a:endParaRPr lang="it-IT" altLang="en-US" sz="2900" i="1" dirty="0" smtClean="0">
              <a:latin typeface="Comic Sans MS" pitchFamily="66" charset="0"/>
            </a:endParaRPr>
          </a:p>
          <a:p>
            <a:pPr marL="0" indent="0"/>
            <a:r>
              <a:rPr lang="it-IT" altLang="en-US" sz="2900" i="1" dirty="0" smtClean="0">
                <a:latin typeface="Comic Sans MS" pitchFamily="66" charset="0"/>
              </a:rPr>
              <a:t>               </a:t>
            </a:r>
            <a:r>
              <a:rPr lang="en-US" altLang="en-US" b="1" i="1" dirty="0" smtClean="0">
                <a:latin typeface="Comic Sans MS" pitchFamily="66" charset="0"/>
              </a:rPr>
              <a:t>  </a:t>
            </a:r>
            <a:r>
              <a:rPr lang="pl-PL" altLang="en-US" b="1" dirty="0" smtClean="0">
                <a:latin typeface="Comic Sans MS" pitchFamily="66" charset="0"/>
              </a:rPr>
              <a:t>         </a:t>
            </a:r>
            <a:endParaRPr lang="pl-PL" altLang="en-US" b="1" dirty="0">
              <a:latin typeface="Comic Sans MS" pitchFamily="66" charset="0"/>
            </a:endParaRP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0400" y="76201"/>
            <a:ext cx="2008861" cy="106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AutoShape 4" descr="http://ec.europa.eu/research/mariecurieactions/images/marie-curie-actions-fellowships-fp7-logo_en.jpg"/>
          <p:cNvSpPr>
            <a:spLocks noChangeAspect="1" noChangeArrowheads="1"/>
          </p:cNvSpPr>
          <p:nvPr/>
        </p:nvSpPr>
        <p:spPr bwMode="auto">
          <a:xfrm>
            <a:off x="155575" y="-685800"/>
            <a:ext cx="1428750" cy="14287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19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47625"/>
            <a:ext cx="1428750" cy="10953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AutoShape 7" descr="http://magoosh.com/gre/files/2013/07/stanford_logo.png"/>
          <p:cNvSpPr>
            <a:spLocks noChangeAspect="1" noChangeArrowheads="1"/>
          </p:cNvSpPr>
          <p:nvPr/>
        </p:nvSpPr>
        <p:spPr bwMode="auto">
          <a:xfrm>
            <a:off x="155575" y="-4678363"/>
            <a:ext cx="6553200" cy="9753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200" name="Picture 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89512" y="228599"/>
            <a:ext cx="1292225" cy="9144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202" name="Picture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22512" y="147302"/>
            <a:ext cx="2219325" cy="9956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09693232"/>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sz="half" idx="1"/>
          </p:nvPr>
        </p:nvSpPr>
        <p:spPr>
          <a:xfrm>
            <a:off x="304800" y="685801"/>
            <a:ext cx="3120929" cy="1676400"/>
          </a:xfrm>
        </p:spPr>
        <p:txBody>
          <a:bodyPr/>
          <a:lstStyle/>
          <a:p>
            <a:pPr marL="342900" indent="-342900">
              <a:buFont typeface="Arial"/>
              <a:buChar char="•"/>
            </a:pPr>
            <a:r>
              <a:rPr lang="en-US" sz="1800" dirty="0" smtClean="0"/>
              <a:t>The spinning down millisecond </a:t>
            </a:r>
            <a:r>
              <a:rPr lang="en-US" sz="1800" dirty="0" err="1" smtClean="0"/>
              <a:t>magnetar</a:t>
            </a:r>
            <a:r>
              <a:rPr lang="en-US" sz="1800" dirty="0" smtClean="0"/>
              <a:t> analytically reproduces the LT intrinsic correlation</a:t>
            </a:r>
          </a:p>
        </p:txBody>
      </p:sp>
      <p:sp>
        <p:nvSpPr>
          <p:cNvPr id="3" name="Text Placeholder 2"/>
          <p:cNvSpPr>
            <a:spLocks noGrp="1"/>
          </p:cNvSpPr>
          <p:nvPr>
            <p:ph type="body" sz="quarter" idx="13"/>
          </p:nvPr>
        </p:nvSpPr>
        <p:spPr>
          <a:xfrm>
            <a:off x="1" y="158334"/>
            <a:ext cx="9143999" cy="900000"/>
          </a:xfrm>
        </p:spPr>
        <p:txBody>
          <a:bodyPr/>
          <a:lstStyle/>
          <a:p>
            <a:r>
              <a:rPr lang="en-US" sz="2400" dirty="0" smtClean="0">
                <a:solidFill>
                  <a:srgbClr val="FF0000"/>
                </a:solidFill>
              </a:rPr>
              <a:t>The magnetar central engine model explains this correlation</a:t>
            </a:r>
            <a:endParaRPr lang="en-US" sz="2400" dirty="0">
              <a:solidFill>
                <a:srgbClr val="FF0000"/>
              </a:solidFill>
            </a:endParaRPr>
          </a:p>
        </p:txBody>
      </p:sp>
      <p:pic>
        <p:nvPicPr>
          <p:cNvPr id="8" name="Picture Placeholder 7" descr="param_space.png"/>
          <p:cNvPicPr>
            <a:picLocks noGrp="1" noChangeAspect="1"/>
          </p:cNvPicPr>
          <p:nvPr>
            <p:ph type="pic" sz="quarter" idx="15"/>
          </p:nvPr>
        </p:nvPicPr>
        <p:blipFill>
          <a:blip r:embed="rId3" cstate="print">
            <a:extLst>
              <a:ext uri="{28A0092B-C50C-407E-A947-70E740481C1C}">
                <a14:useLocalDpi xmlns:a14="http://schemas.microsoft.com/office/drawing/2010/main" val="0"/>
              </a:ext>
            </a:extLst>
          </a:blip>
          <a:srcRect t="-20826" b="-20826"/>
          <a:stretch>
            <a:fillRect/>
          </a:stretch>
        </p:blipFill>
        <p:spPr>
          <a:xfrm>
            <a:off x="3767347" y="321919"/>
            <a:ext cx="5180026" cy="5700094"/>
          </a:xfrm>
        </p:spPr>
      </p:pic>
      <p:sp>
        <p:nvSpPr>
          <p:cNvPr id="18" name="TextBox 17"/>
          <p:cNvSpPr txBox="1"/>
          <p:nvPr/>
        </p:nvSpPr>
        <p:spPr>
          <a:xfrm>
            <a:off x="3886200" y="5257800"/>
            <a:ext cx="5267459" cy="1231106"/>
          </a:xfrm>
          <a:prstGeom prst="rect">
            <a:avLst/>
          </a:prstGeom>
          <a:noFill/>
        </p:spPr>
        <p:txBody>
          <a:bodyPr wrap="square" rtlCol="0">
            <a:spAutoFit/>
          </a:bodyPr>
          <a:lstStyle/>
          <a:p>
            <a:r>
              <a:rPr lang="en-US" sz="1600" dirty="0" smtClean="0"/>
              <a:t>Black points: Fitted magnetar parameters from GRB X-ray lightcurves</a:t>
            </a:r>
            <a:r>
              <a:rPr lang="en-US" sz="1600" dirty="0"/>
              <a:t> </a:t>
            </a:r>
            <a:r>
              <a:rPr lang="en-US" sz="1400" dirty="0" smtClean="0"/>
              <a:t>(</a:t>
            </a:r>
            <a:r>
              <a:rPr lang="en-US" sz="1400" dirty="0"/>
              <a:t>Lyons et al. 2010; </a:t>
            </a:r>
            <a:r>
              <a:rPr lang="en-US" sz="1400" dirty="0" err="1"/>
              <a:t>Dall’Osso</a:t>
            </a:r>
            <a:r>
              <a:rPr lang="en-US" sz="1400" dirty="0"/>
              <a:t> et al. 2011; </a:t>
            </a:r>
            <a:r>
              <a:rPr lang="en-US" sz="1400" dirty="0" err="1"/>
              <a:t>Bernardini</a:t>
            </a:r>
            <a:r>
              <a:rPr lang="en-US" sz="1400" dirty="0"/>
              <a:t> et al. 2012; </a:t>
            </a:r>
            <a:r>
              <a:rPr lang="en-US" sz="1400" dirty="0" err="1"/>
              <a:t>Gompertz</a:t>
            </a:r>
            <a:r>
              <a:rPr lang="en-US" sz="1400" dirty="0"/>
              <a:t> et al. 2013; Rowlinson et al. 2013; de </a:t>
            </a:r>
            <a:r>
              <a:rPr lang="en-US" sz="1400" dirty="0" err="1"/>
              <a:t>Ugarte</a:t>
            </a:r>
            <a:r>
              <a:rPr lang="en-US" sz="1400" dirty="0"/>
              <a:t> </a:t>
            </a:r>
            <a:r>
              <a:rPr lang="en-US" sz="1400" dirty="0" err="1"/>
              <a:t>Postigo</a:t>
            </a:r>
            <a:r>
              <a:rPr lang="en-US" sz="1400" dirty="0"/>
              <a:t> et al. 2013; Yi et al. 2014; Lu</a:t>
            </a:r>
            <a:r>
              <a:rPr lang="en-US" sz="1400" dirty="0" smtClean="0"/>
              <a:t> &amp; </a:t>
            </a:r>
            <a:r>
              <a:rPr lang="en-US" sz="1400" dirty="0"/>
              <a:t>Zhang 2014) </a:t>
            </a:r>
          </a:p>
        </p:txBody>
      </p:sp>
      <p:sp>
        <p:nvSpPr>
          <p:cNvPr id="2" name="Rectangle 1"/>
          <p:cNvSpPr/>
          <p:nvPr/>
        </p:nvSpPr>
        <p:spPr>
          <a:xfrm>
            <a:off x="4267200" y="609600"/>
            <a:ext cx="4724400" cy="646331"/>
          </a:xfrm>
          <a:prstGeom prst="rect">
            <a:avLst/>
          </a:prstGeom>
        </p:spPr>
        <p:txBody>
          <a:bodyPr wrap="square">
            <a:spAutoFit/>
          </a:bodyPr>
          <a:lstStyle/>
          <a:p>
            <a:pPr marL="342900" indent="-342900">
              <a:buFont typeface="Arial"/>
              <a:buChar char="•"/>
            </a:pPr>
            <a:r>
              <a:rPr lang="en-US" b="1" dirty="0" err="1"/>
              <a:t>Rowlinson</a:t>
            </a:r>
            <a:r>
              <a:rPr lang="en-US" b="1" dirty="0"/>
              <a:t>, </a:t>
            </a:r>
            <a:r>
              <a:rPr lang="en-US" b="1" dirty="0" err="1"/>
              <a:t>Gompertz</a:t>
            </a:r>
            <a:r>
              <a:rPr lang="en-US" b="1" dirty="0"/>
              <a:t>, </a:t>
            </a:r>
            <a:r>
              <a:rPr lang="en-US" b="1" dirty="0" err="1"/>
              <a:t>Dainotti</a:t>
            </a:r>
            <a:r>
              <a:rPr lang="en-US" b="1" dirty="0"/>
              <a:t>, et al. 2014, </a:t>
            </a:r>
            <a:r>
              <a:rPr lang="en-US" b="1" dirty="0" smtClean="0"/>
              <a:t>MNRAS,</a:t>
            </a:r>
            <a:endParaRPr lang="en-US" b="1" dirty="0"/>
          </a:p>
        </p:txBody>
      </p:sp>
      <p:pic>
        <p:nvPicPr>
          <p:cNvPr id="10242" name="Picture 2" descr="C:\Users\odette1978\Desktop\NSmagneta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59" y="2209800"/>
            <a:ext cx="3744686" cy="1178417"/>
          </a:xfrm>
          <a:prstGeom prst="rect">
            <a:avLst/>
          </a:prstGeom>
          <a:noFill/>
          <a:extLst>
            <a:ext uri="{909E8E84-426E-40dd-AFC4-6F175D3DCCD1}">
              <a14:hiddenFill xmlns:a14="http://schemas.microsoft.com/office/drawing/2010/main">
                <a:solidFill>
                  <a:srgbClr val="FFFFFF"/>
                </a:solidFill>
              </a14:hiddenFill>
            </a:ext>
          </a:extLst>
        </p:spPr>
      </p:pic>
      <p:pic>
        <p:nvPicPr>
          <p:cNvPr id="10243"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3914" y="5257800"/>
            <a:ext cx="3286125" cy="121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236793" y="3625334"/>
            <a:ext cx="3377848" cy="369332"/>
          </a:xfrm>
          <a:prstGeom prst="rect">
            <a:avLst/>
          </a:prstGeom>
          <a:noFill/>
        </p:spPr>
        <p:txBody>
          <a:bodyPr wrap="none" rtlCol="0">
            <a:spAutoFit/>
          </a:bodyPr>
          <a:lstStyle/>
          <a:p>
            <a:r>
              <a:rPr lang="en-US" dirty="0" err="1" smtClean="0"/>
              <a:t>Substituing</a:t>
            </a:r>
            <a:r>
              <a:rPr lang="en-US" dirty="0" smtClean="0"/>
              <a:t> Radius in the L0,49</a:t>
            </a:r>
            <a:endParaRPr lang="en-US" dirty="0"/>
          </a:p>
        </p:txBody>
      </p:sp>
    </p:spTree>
    <p:extLst>
      <p:ext uri="{BB962C8B-B14F-4D97-AF65-F5344CB8AC3E}">
        <p14:creationId xmlns:p14="http://schemas.microsoft.com/office/powerpoint/2010/main" val="3065878010"/>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399" y="-457200"/>
            <a:ext cx="9372600" cy="1447800"/>
          </a:xfrm>
        </p:spPr>
        <p:txBody>
          <a:bodyPr>
            <a:normAutofit/>
          </a:bodyPr>
          <a:lstStyle/>
          <a:p>
            <a:pPr lvl="0"/>
            <a:r>
              <a:rPr lang="en-US" sz="2400" dirty="0" smtClean="0">
                <a:solidFill>
                  <a:srgbClr val="FF0000"/>
                </a:solidFill>
                <a:uFill>
                  <a:solidFill>
                    <a:srgbClr val="FFFFFF"/>
                  </a:solidFill>
                </a:uFill>
              </a:rPr>
              <a:t>GRB-</a:t>
            </a:r>
            <a:r>
              <a:rPr lang="en-US" sz="2400" dirty="0" err="1" smtClean="0">
                <a:solidFill>
                  <a:srgbClr val="FF0000"/>
                </a:solidFill>
                <a:uFill>
                  <a:solidFill>
                    <a:srgbClr val="FFFFFF"/>
                  </a:solidFill>
                </a:uFill>
              </a:rPr>
              <a:t>magnetars</a:t>
            </a:r>
            <a:r>
              <a:rPr lang="en-US" sz="2400" dirty="0" smtClean="0">
                <a:solidFill>
                  <a:srgbClr val="FF0000"/>
                </a:solidFill>
                <a:uFill>
                  <a:solidFill>
                    <a:srgbClr val="FFFFFF"/>
                  </a:solidFill>
                </a:uFill>
              </a:rPr>
              <a:t> vs Galactic </a:t>
            </a:r>
            <a:r>
              <a:rPr lang="en-US" sz="2400" dirty="0" err="1" smtClean="0">
                <a:solidFill>
                  <a:srgbClr val="FF0000"/>
                </a:solidFill>
                <a:uFill>
                  <a:solidFill>
                    <a:srgbClr val="FFFFFF"/>
                  </a:solidFill>
                </a:uFill>
              </a:rPr>
              <a:t>magnetars</a:t>
            </a:r>
            <a:r>
              <a:rPr lang="en-US" sz="2400" dirty="0" smtClean="0">
                <a:solidFill>
                  <a:srgbClr val="FF0000"/>
                </a:solidFill>
                <a:uFill>
                  <a:solidFill>
                    <a:srgbClr val="FFFFFF"/>
                  </a:solidFill>
                </a:uFill>
              </a:rPr>
              <a:t>: X-ray plateaus</a:t>
            </a:r>
            <a:r>
              <a:rPr lang="en-US" dirty="0" smtClean="0">
                <a:solidFill>
                  <a:srgbClr val="FF0000"/>
                </a:solidFill>
                <a:latin typeface="Verdana" charset="0"/>
                <a:ea typeface="ヒラギノ角ゴ Pro W3" charset="0"/>
                <a:cs typeface="ヒラギノ角ゴ Pro W3" charset="0"/>
              </a:rPr>
              <a:t/>
            </a:r>
            <a:br>
              <a:rPr lang="en-US" dirty="0" smtClean="0">
                <a:solidFill>
                  <a:srgbClr val="FF0000"/>
                </a:solidFill>
                <a:latin typeface="Verdana" charset="0"/>
                <a:ea typeface="ヒラギノ角ゴ Pro W3" charset="0"/>
                <a:cs typeface="ヒラギノ角ゴ Pro W3" charset="0"/>
              </a:rPr>
            </a:br>
            <a:endParaRPr lang="en-US" dirty="0">
              <a:solidFill>
                <a:srgbClr val="FF0000"/>
              </a:solidFill>
            </a:endParaRPr>
          </a:p>
        </p:txBody>
      </p:sp>
      <p:sp>
        <p:nvSpPr>
          <p:cNvPr id="3" name="Subtitle 2"/>
          <p:cNvSpPr>
            <a:spLocks noGrp="1"/>
          </p:cNvSpPr>
          <p:nvPr>
            <p:ph type="subTitle" idx="1"/>
          </p:nvPr>
        </p:nvSpPr>
        <p:spPr>
          <a:xfrm>
            <a:off x="304800" y="609600"/>
            <a:ext cx="7924800" cy="5257800"/>
          </a:xfrm>
        </p:spPr>
        <p:txBody>
          <a:bodyPr>
            <a:normAutofit/>
          </a:bodyPr>
          <a:lstStyle/>
          <a:p>
            <a:r>
              <a:rPr lang="es-ES" dirty="0" err="1" smtClean="0">
                <a:solidFill>
                  <a:srgbClr val="FF0000"/>
                </a:solidFill>
              </a:rPr>
              <a:t>We</a:t>
            </a:r>
            <a:r>
              <a:rPr lang="es-ES" dirty="0" smtClean="0">
                <a:solidFill>
                  <a:srgbClr val="FF0000"/>
                </a:solidFill>
              </a:rPr>
              <a:t> derive B0 and P0 </a:t>
            </a:r>
            <a:r>
              <a:rPr lang="es-ES" dirty="0" err="1" smtClean="0">
                <a:solidFill>
                  <a:srgbClr val="FF0000"/>
                </a:solidFill>
              </a:rPr>
              <a:t>for</a:t>
            </a:r>
            <a:r>
              <a:rPr lang="es-ES" dirty="0" smtClean="0">
                <a:solidFill>
                  <a:srgbClr val="FF0000"/>
                </a:solidFill>
              </a:rPr>
              <a:t> </a:t>
            </a:r>
            <a:r>
              <a:rPr lang="es-ES" dirty="0" err="1" smtClean="0">
                <a:solidFill>
                  <a:srgbClr val="FF0000"/>
                </a:solidFill>
              </a:rPr>
              <a:t>all</a:t>
            </a:r>
            <a:r>
              <a:rPr lang="es-ES" dirty="0" smtClean="0">
                <a:solidFill>
                  <a:srgbClr val="FF0000"/>
                </a:solidFill>
              </a:rPr>
              <a:t> </a:t>
            </a:r>
            <a:r>
              <a:rPr lang="es-ES" dirty="0" err="1" smtClean="0">
                <a:solidFill>
                  <a:srgbClr val="FF0000"/>
                </a:solidFill>
              </a:rPr>
              <a:t>GRBs</a:t>
            </a:r>
            <a:r>
              <a:rPr lang="es-ES" dirty="0" smtClean="0">
                <a:solidFill>
                  <a:srgbClr val="FF0000"/>
                </a:solidFill>
              </a:rPr>
              <a:t> </a:t>
            </a:r>
            <a:r>
              <a:rPr lang="es-ES" dirty="0" err="1" smtClean="0">
                <a:solidFill>
                  <a:srgbClr val="FF0000"/>
                </a:solidFill>
              </a:rPr>
              <a:t>with</a:t>
            </a:r>
            <a:r>
              <a:rPr lang="es-ES" dirty="0" smtClean="0">
                <a:solidFill>
                  <a:srgbClr val="FF0000"/>
                </a:solidFill>
              </a:rPr>
              <a:t> Swift X-</a:t>
            </a:r>
            <a:r>
              <a:rPr lang="es-ES" dirty="0" err="1" smtClean="0">
                <a:solidFill>
                  <a:srgbClr val="FF0000"/>
                </a:solidFill>
              </a:rPr>
              <a:t>ray</a:t>
            </a:r>
            <a:r>
              <a:rPr lang="es-ES" dirty="0" smtClean="0">
                <a:solidFill>
                  <a:srgbClr val="FF0000"/>
                </a:solidFill>
              </a:rPr>
              <a:t> </a:t>
            </a:r>
            <a:r>
              <a:rPr lang="es-ES" dirty="0" err="1" smtClean="0">
                <a:solidFill>
                  <a:srgbClr val="FF0000"/>
                </a:solidFill>
              </a:rPr>
              <a:t>plateaus</a:t>
            </a:r>
            <a:r>
              <a:rPr lang="es-ES" dirty="0" smtClean="0">
                <a:solidFill>
                  <a:srgbClr val="FF0000"/>
                </a:solidFill>
              </a:rPr>
              <a:t>. </a:t>
            </a:r>
            <a:r>
              <a:rPr lang="es-ES" dirty="0" err="1" smtClean="0">
                <a:solidFill>
                  <a:srgbClr val="FF0000"/>
                </a:solidFill>
              </a:rPr>
              <a:t>How</a:t>
            </a:r>
            <a:r>
              <a:rPr lang="es-ES" dirty="0" smtClean="0">
                <a:solidFill>
                  <a:srgbClr val="FF0000"/>
                </a:solidFill>
              </a:rPr>
              <a:t> B0 and P0 compare </a:t>
            </a:r>
            <a:r>
              <a:rPr lang="es-ES" dirty="0" err="1" smtClean="0">
                <a:solidFill>
                  <a:srgbClr val="FF0000"/>
                </a:solidFill>
              </a:rPr>
              <a:t>with</a:t>
            </a:r>
            <a:r>
              <a:rPr lang="es-ES" dirty="0" smtClean="0">
                <a:solidFill>
                  <a:srgbClr val="FF0000"/>
                </a:solidFill>
              </a:rPr>
              <a:t> </a:t>
            </a:r>
            <a:r>
              <a:rPr lang="es-ES" dirty="0" err="1" smtClean="0">
                <a:solidFill>
                  <a:srgbClr val="FF0000"/>
                </a:solidFill>
              </a:rPr>
              <a:t>the</a:t>
            </a:r>
            <a:r>
              <a:rPr lang="es-ES" dirty="0" smtClean="0">
                <a:solidFill>
                  <a:srgbClr val="FF0000"/>
                </a:solidFill>
              </a:rPr>
              <a:t> </a:t>
            </a:r>
            <a:r>
              <a:rPr lang="es-ES" dirty="0" err="1" smtClean="0">
                <a:solidFill>
                  <a:srgbClr val="FF0000"/>
                </a:solidFill>
              </a:rPr>
              <a:t>Galactic</a:t>
            </a:r>
            <a:r>
              <a:rPr lang="es-ES" dirty="0" smtClean="0">
                <a:solidFill>
                  <a:srgbClr val="FF0000"/>
                </a:solidFill>
              </a:rPr>
              <a:t> </a:t>
            </a:r>
            <a:r>
              <a:rPr lang="es-ES" dirty="0" err="1" smtClean="0">
                <a:solidFill>
                  <a:srgbClr val="FF0000"/>
                </a:solidFill>
              </a:rPr>
              <a:t>population</a:t>
            </a:r>
            <a:r>
              <a:rPr lang="es-ES" dirty="0" smtClean="0">
                <a:solidFill>
                  <a:srgbClr val="FF0000"/>
                </a:solidFill>
              </a:rPr>
              <a:t> of </a:t>
            </a:r>
            <a:r>
              <a:rPr lang="es-ES" dirty="0" err="1" smtClean="0">
                <a:solidFill>
                  <a:srgbClr val="FF0000"/>
                </a:solidFill>
              </a:rPr>
              <a:t>magnetars</a:t>
            </a:r>
            <a:r>
              <a:rPr lang="es-ES" dirty="0" smtClean="0">
                <a:solidFill>
                  <a:srgbClr val="FF0000"/>
                </a:solidFill>
              </a:rPr>
              <a:t>?</a:t>
            </a:r>
          </a:p>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864" y="1447800"/>
            <a:ext cx="4093336"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4399722" y="2880479"/>
            <a:ext cx="4572000" cy="3139321"/>
          </a:xfrm>
          <a:prstGeom prst="rect">
            <a:avLst/>
          </a:prstGeom>
        </p:spPr>
        <p:txBody>
          <a:bodyPr>
            <a:spAutoFit/>
          </a:bodyPr>
          <a:lstStyle/>
          <a:p>
            <a:pPr latinLnBrk="1" hangingPunct="0"/>
            <a:r>
              <a:rPr lang="es-ES" dirty="0">
                <a:solidFill>
                  <a:srgbClr val="FF0000"/>
                </a:solidFill>
                <a:uFill>
                  <a:solidFill>
                    <a:srgbClr val="000000"/>
                  </a:solidFill>
                </a:uFill>
                <a:latin typeface="Arial"/>
                <a:ea typeface="Arial"/>
                <a:cs typeface="Arial"/>
                <a:sym typeface="Arial"/>
              </a:rPr>
              <a:t>GRB-</a:t>
            </a:r>
            <a:r>
              <a:rPr lang="es-ES" dirty="0" err="1">
                <a:solidFill>
                  <a:srgbClr val="FF0000"/>
                </a:solidFill>
                <a:uFill>
                  <a:solidFill>
                    <a:srgbClr val="000000"/>
                  </a:solidFill>
                </a:uFill>
                <a:latin typeface="Arial"/>
                <a:ea typeface="Arial"/>
                <a:cs typeface="Arial"/>
                <a:sym typeface="Arial"/>
              </a:rPr>
              <a:t>magnetar</a:t>
            </a:r>
            <a:r>
              <a:rPr lang="es-ES" dirty="0">
                <a:solidFill>
                  <a:srgbClr val="FF0000"/>
                </a:solidFill>
                <a:uFill>
                  <a:solidFill>
                    <a:srgbClr val="000000"/>
                  </a:solidFill>
                </a:uFill>
                <a:latin typeface="Arial"/>
                <a:ea typeface="Arial"/>
                <a:cs typeface="Arial"/>
                <a:sym typeface="Arial"/>
              </a:rPr>
              <a:t> </a:t>
            </a:r>
            <a:r>
              <a:rPr lang="es-ES" dirty="0" err="1">
                <a:solidFill>
                  <a:srgbClr val="FF0000"/>
                </a:solidFill>
                <a:uFill>
                  <a:solidFill>
                    <a:srgbClr val="000000"/>
                  </a:solidFill>
                </a:uFill>
                <a:latin typeface="Arial"/>
                <a:ea typeface="Arial"/>
                <a:cs typeface="Arial"/>
                <a:sym typeface="Arial"/>
              </a:rPr>
              <a:t>model</a:t>
            </a:r>
            <a:r>
              <a:rPr lang="es-ES" dirty="0">
                <a:solidFill>
                  <a:srgbClr val="FF0000"/>
                </a:solidFill>
                <a:uFill>
                  <a:solidFill>
                    <a:srgbClr val="000000"/>
                  </a:solidFill>
                </a:uFill>
                <a:latin typeface="Arial"/>
                <a:ea typeface="Arial"/>
                <a:cs typeface="Arial"/>
                <a:sym typeface="Arial"/>
              </a:rPr>
              <a:t> in </a:t>
            </a:r>
            <a:r>
              <a:rPr lang="es-ES" dirty="0" err="1">
                <a:solidFill>
                  <a:srgbClr val="FF0000"/>
                </a:solidFill>
                <a:uFill>
                  <a:solidFill>
                    <a:srgbClr val="000000"/>
                  </a:solidFill>
                </a:uFill>
                <a:latin typeface="Arial"/>
                <a:ea typeface="Arial"/>
                <a:cs typeface="Arial"/>
                <a:sym typeface="Arial"/>
              </a:rPr>
              <a:t>its</a:t>
            </a:r>
            <a:r>
              <a:rPr lang="es-ES" dirty="0">
                <a:solidFill>
                  <a:srgbClr val="FF0000"/>
                </a:solidFill>
                <a:uFill>
                  <a:solidFill>
                    <a:srgbClr val="000000"/>
                  </a:solidFill>
                </a:uFill>
                <a:latin typeface="Arial"/>
                <a:ea typeface="Arial"/>
                <a:cs typeface="Arial"/>
                <a:sym typeface="Arial"/>
              </a:rPr>
              <a:t> </a:t>
            </a:r>
            <a:r>
              <a:rPr lang="es-ES" dirty="0" err="1">
                <a:solidFill>
                  <a:srgbClr val="FF0000"/>
                </a:solidFill>
                <a:uFill>
                  <a:solidFill>
                    <a:srgbClr val="000000"/>
                  </a:solidFill>
                </a:uFill>
                <a:latin typeface="Arial"/>
                <a:ea typeface="Arial"/>
                <a:cs typeface="Arial"/>
                <a:sym typeface="Arial"/>
              </a:rPr>
              <a:t>present</a:t>
            </a:r>
            <a:endParaRPr lang="es-ES" dirty="0">
              <a:solidFill>
                <a:srgbClr val="FF0000"/>
              </a:solidFill>
              <a:uFill>
                <a:solidFill>
                  <a:srgbClr val="000000"/>
                </a:solidFill>
              </a:uFill>
              <a:latin typeface="Arial"/>
              <a:ea typeface="Arial"/>
              <a:cs typeface="Arial"/>
              <a:sym typeface="Arial"/>
            </a:endParaRPr>
          </a:p>
          <a:p>
            <a:pPr latinLnBrk="1" hangingPunct="0"/>
            <a:r>
              <a:rPr lang="es-ES" dirty="0">
                <a:solidFill>
                  <a:srgbClr val="FF0000"/>
                </a:solidFill>
                <a:uFill>
                  <a:solidFill>
                    <a:srgbClr val="000000"/>
                  </a:solidFill>
                </a:uFill>
                <a:latin typeface="Arial"/>
                <a:ea typeface="Arial"/>
                <a:cs typeface="Arial"/>
                <a:sym typeface="Arial"/>
              </a:rPr>
              <a:t> </a:t>
            </a:r>
            <a:r>
              <a:rPr lang="es-ES" dirty="0" err="1">
                <a:solidFill>
                  <a:srgbClr val="FF0000"/>
                </a:solidFill>
                <a:uFill>
                  <a:solidFill>
                    <a:srgbClr val="000000"/>
                  </a:solidFill>
                </a:uFill>
                <a:latin typeface="Arial"/>
                <a:ea typeface="Arial"/>
                <a:cs typeface="Arial"/>
                <a:sym typeface="Arial"/>
              </a:rPr>
              <a:t>form</a:t>
            </a:r>
            <a:r>
              <a:rPr lang="es-ES" dirty="0">
                <a:solidFill>
                  <a:srgbClr val="FF0000"/>
                </a:solidFill>
                <a:uFill>
                  <a:solidFill>
                    <a:srgbClr val="000000"/>
                  </a:solidFill>
                </a:uFill>
                <a:latin typeface="Arial"/>
                <a:ea typeface="Arial"/>
                <a:cs typeface="Arial"/>
                <a:sym typeface="Arial"/>
              </a:rPr>
              <a:t> </a:t>
            </a:r>
            <a:r>
              <a:rPr lang="es-ES" dirty="0" err="1">
                <a:solidFill>
                  <a:srgbClr val="FF0000"/>
                </a:solidFill>
                <a:uFill>
                  <a:solidFill>
                    <a:srgbClr val="000000"/>
                  </a:solidFill>
                </a:uFill>
                <a:latin typeface="Arial"/>
                <a:ea typeface="Arial"/>
                <a:cs typeface="Arial"/>
                <a:sym typeface="Arial"/>
              </a:rPr>
              <a:t>is</a:t>
            </a:r>
            <a:r>
              <a:rPr lang="es-ES" dirty="0">
                <a:solidFill>
                  <a:srgbClr val="FF0000"/>
                </a:solidFill>
                <a:uFill>
                  <a:solidFill>
                    <a:srgbClr val="000000"/>
                  </a:solidFill>
                </a:uFill>
                <a:latin typeface="Arial"/>
                <a:ea typeface="Arial"/>
                <a:cs typeface="Arial"/>
                <a:sym typeface="Arial"/>
              </a:rPr>
              <a:t> </a:t>
            </a:r>
            <a:r>
              <a:rPr lang="es-ES" dirty="0" err="1">
                <a:solidFill>
                  <a:srgbClr val="FF0000"/>
                </a:solidFill>
                <a:uFill>
                  <a:solidFill>
                    <a:srgbClr val="000000"/>
                  </a:solidFill>
                </a:uFill>
                <a:latin typeface="Arial"/>
                <a:ea typeface="Arial"/>
                <a:cs typeface="Arial"/>
                <a:sym typeface="Arial"/>
              </a:rPr>
              <a:t>safe</a:t>
            </a:r>
            <a:r>
              <a:rPr lang="es-ES" dirty="0">
                <a:solidFill>
                  <a:srgbClr val="FF0000"/>
                </a:solidFill>
                <a:uFill>
                  <a:solidFill>
                    <a:srgbClr val="000000"/>
                  </a:solidFill>
                </a:uFill>
                <a:latin typeface="Arial"/>
                <a:ea typeface="Arial"/>
                <a:cs typeface="Arial"/>
                <a:sym typeface="Arial"/>
              </a:rPr>
              <a:t> </a:t>
            </a:r>
            <a:r>
              <a:rPr lang="es-ES" dirty="0" err="1">
                <a:solidFill>
                  <a:srgbClr val="FF0000"/>
                </a:solidFill>
                <a:uFill>
                  <a:solidFill>
                    <a:srgbClr val="000000"/>
                  </a:solidFill>
                </a:uFill>
                <a:latin typeface="Arial"/>
                <a:ea typeface="Arial"/>
                <a:cs typeface="Arial"/>
                <a:sym typeface="Arial"/>
              </a:rPr>
              <a:t>if</a:t>
            </a:r>
            <a:r>
              <a:rPr lang="es-ES" dirty="0">
                <a:solidFill>
                  <a:srgbClr val="FF0000"/>
                </a:solidFill>
                <a:uFill>
                  <a:solidFill>
                    <a:srgbClr val="000000"/>
                  </a:solidFill>
                </a:uFill>
                <a:latin typeface="Arial"/>
                <a:ea typeface="Arial"/>
                <a:cs typeface="Arial"/>
                <a:sym typeface="Arial"/>
              </a:rPr>
              <a:t>:</a:t>
            </a:r>
          </a:p>
          <a:p>
            <a:pPr latinLnBrk="1" hangingPunct="0"/>
            <a:endParaRPr lang="es-ES" dirty="0">
              <a:solidFill>
                <a:srgbClr val="FF0000"/>
              </a:solidFill>
              <a:uFill>
                <a:solidFill>
                  <a:srgbClr val="000000"/>
                </a:solidFill>
              </a:uFill>
            </a:endParaRPr>
          </a:p>
          <a:p>
            <a:pPr marL="457200" indent="-457200" latinLnBrk="1" hangingPunct="0">
              <a:buFontTx/>
              <a:buAutoNum type="alphaLcParenR"/>
            </a:pPr>
            <a:r>
              <a:rPr lang="es-ES" dirty="0" err="1">
                <a:solidFill>
                  <a:srgbClr val="FF0000"/>
                </a:solidFill>
                <a:uFill>
                  <a:solidFill>
                    <a:srgbClr val="000000"/>
                  </a:solidFill>
                </a:uFill>
                <a:latin typeface="Arial"/>
                <a:ea typeface="Arial"/>
                <a:cs typeface="Arial"/>
                <a:sym typeface="Arial"/>
              </a:rPr>
              <a:t>We</a:t>
            </a:r>
            <a:r>
              <a:rPr lang="es-ES" dirty="0">
                <a:solidFill>
                  <a:srgbClr val="FF0000"/>
                </a:solidFill>
                <a:uFill>
                  <a:solidFill>
                    <a:srgbClr val="000000"/>
                  </a:solidFill>
                </a:uFill>
                <a:latin typeface="Arial"/>
                <a:ea typeface="Arial"/>
                <a:cs typeface="Arial"/>
                <a:sym typeface="Arial"/>
              </a:rPr>
              <a:t> </a:t>
            </a:r>
            <a:r>
              <a:rPr lang="es-ES" dirty="0" err="1">
                <a:solidFill>
                  <a:srgbClr val="FF0000"/>
                </a:solidFill>
                <a:uFill>
                  <a:solidFill>
                    <a:srgbClr val="000000"/>
                  </a:solidFill>
                </a:uFill>
                <a:latin typeface="Arial"/>
                <a:ea typeface="Arial"/>
                <a:cs typeface="Arial"/>
                <a:sym typeface="Arial"/>
              </a:rPr>
              <a:t>allow</a:t>
            </a:r>
            <a:r>
              <a:rPr lang="es-ES" dirty="0">
                <a:solidFill>
                  <a:srgbClr val="FF0000"/>
                </a:solidFill>
                <a:uFill>
                  <a:solidFill>
                    <a:srgbClr val="000000"/>
                  </a:solidFill>
                </a:uFill>
                <a:latin typeface="Arial"/>
                <a:ea typeface="Arial"/>
                <a:cs typeface="Arial"/>
                <a:sym typeface="Arial"/>
              </a:rPr>
              <a:t> </a:t>
            </a:r>
            <a:r>
              <a:rPr lang="es-ES" dirty="0" err="1">
                <a:solidFill>
                  <a:srgbClr val="FF0000"/>
                </a:solidFill>
                <a:uFill>
                  <a:solidFill>
                    <a:srgbClr val="000000"/>
                  </a:solidFill>
                </a:uFill>
                <a:latin typeface="Arial"/>
                <a:ea typeface="Arial"/>
                <a:cs typeface="Arial"/>
                <a:sym typeface="Arial"/>
              </a:rPr>
              <a:t>two</a:t>
            </a:r>
            <a:r>
              <a:rPr lang="es-ES" dirty="0">
                <a:solidFill>
                  <a:srgbClr val="FF0000"/>
                </a:solidFill>
                <a:uFill>
                  <a:solidFill>
                    <a:srgbClr val="000000"/>
                  </a:solidFill>
                </a:uFill>
                <a:latin typeface="Arial"/>
                <a:ea typeface="Arial"/>
                <a:cs typeface="Arial"/>
                <a:sym typeface="Arial"/>
              </a:rPr>
              <a:t> </a:t>
            </a:r>
            <a:r>
              <a:rPr lang="es-ES" dirty="0" err="1">
                <a:solidFill>
                  <a:srgbClr val="FF0000"/>
                </a:solidFill>
                <a:uFill>
                  <a:solidFill>
                    <a:srgbClr val="000000"/>
                  </a:solidFill>
                </a:uFill>
                <a:latin typeface="Arial"/>
                <a:ea typeface="Arial"/>
                <a:cs typeface="Arial"/>
                <a:sym typeface="Arial"/>
              </a:rPr>
              <a:t>kind</a:t>
            </a:r>
            <a:r>
              <a:rPr lang="es-ES" dirty="0">
                <a:solidFill>
                  <a:srgbClr val="FF0000"/>
                </a:solidFill>
                <a:uFill>
                  <a:solidFill>
                    <a:srgbClr val="000000"/>
                  </a:solidFill>
                </a:uFill>
                <a:latin typeface="Arial"/>
                <a:ea typeface="Arial"/>
                <a:cs typeface="Arial"/>
                <a:sym typeface="Arial"/>
              </a:rPr>
              <a:t> of </a:t>
            </a:r>
            <a:r>
              <a:rPr lang="es-ES" dirty="0" err="1">
                <a:solidFill>
                  <a:srgbClr val="FF0000"/>
                </a:solidFill>
                <a:uFill>
                  <a:solidFill>
                    <a:srgbClr val="000000"/>
                  </a:solidFill>
                </a:uFill>
                <a:latin typeface="Arial"/>
                <a:ea typeface="Arial"/>
                <a:cs typeface="Arial"/>
                <a:sym typeface="Arial"/>
              </a:rPr>
              <a:t>magnetar</a:t>
            </a:r>
            <a:r>
              <a:rPr lang="es-ES" dirty="0">
                <a:solidFill>
                  <a:srgbClr val="FF0000"/>
                </a:solidFill>
                <a:uFill>
                  <a:solidFill>
                    <a:srgbClr val="000000"/>
                  </a:solidFill>
                </a:uFill>
                <a:latin typeface="Arial"/>
                <a:ea typeface="Arial"/>
                <a:cs typeface="Arial"/>
                <a:sym typeface="Arial"/>
              </a:rPr>
              <a:t> </a:t>
            </a:r>
            <a:r>
              <a:rPr lang="es-ES" dirty="0" err="1">
                <a:solidFill>
                  <a:srgbClr val="FF0000"/>
                </a:solidFill>
                <a:uFill>
                  <a:solidFill>
                    <a:srgbClr val="000000"/>
                  </a:solidFill>
                </a:uFill>
                <a:latin typeface="Arial"/>
                <a:ea typeface="Arial"/>
                <a:cs typeface="Arial"/>
                <a:sym typeface="Arial"/>
              </a:rPr>
              <a:t>progenitors</a:t>
            </a:r>
            <a:r>
              <a:rPr lang="es-ES" dirty="0">
                <a:solidFill>
                  <a:srgbClr val="FF0000"/>
                </a:solidFill>
                <a:uFill>
                  <a:solidFill>
                    <a:srgbClr val="000000"/>
                  </a:solidFill>
                </a:uFill>
                <a:latin typeface="Arial"/>
                <a:ea typeface="Arial"/>
                <a:cs typeface="Arial"/>
                <a:sym typeface="Arial"/>
              </a:rPr>
              <a:t>, GRB-</a:t>
            </a:r>
            <a:r>
              <a:rPr lang="es-ES" dirty="0" err="1">
                <a:solidFill>
                  <a:srgbClr val="FF0000"/>
                </a:solidFill>
                <a:uFill>
                  <a:solidFill>
                    <a:srgbClr val="000000"/>
                  </a:solidFill>
                </a:uFill>
                <a:latin typeface="Arial"/>
                <a:ea typeface="Arial"/>
                <a:cs typeface="Arial"/>
                <a:sym typeface="Arial"/>
              </a:rPr>
              <a:t>ones</a:t>
            </a:r>
            <a:r>
              <a:rPr lang="es-ES" dirty="0">
                <a:solidFill>
                  <a:srgbClr val="FF0000"/>
                </a:solidFill>
                <a:uFill>
                  <a:solidFill>
                    <a:srgbClr val="000000"/>
                  </a:solidFill>
                </a:uFill>
                <a:latin typeface="Arial"/>
                <a:ea typeface="Arial"/>
                <a:cs typeface="Arial"/>
                <a:sym typeface="Arial"/>
              </a:rPr>
              <a:t> </a:t>
            </a:r>
            <a:r>
              <a:rPr lang="es-ES" dirty="0" err="1">
                <a:solidFill>
                  <a:srgbClr val="FF0000"/>
                </a:solidFill>
                <a:uFill>
                  <a:solidFill>
                    <a:srgbClr val="000000"/>
                  </a:solidFill>
                </a:uFill>
                <a:latin typeface="Arial"/>
                <a:ea typeface="Arial"/>
                <a:cs typeface="Arial"/>
                <a:sym typeface="Arial"/>
              </a:rPr>
              <a:t>being</a:t>
            </a:r>
            <a:r>
              <a:rPr lang="es-ES" dirty="0">
                <a:solidFill>
                  <a:srgbClr val="FF0000"/>
                </a:solidFill>
                <a:uFill>
                  <a:solidFill>
                    <a:srgbClr val="000000"/>
                  </a:solidFill>
                </a:uFill>
                <a:latin typeface="Arial"/>
                <a:ea typeface="Arial"/>
                <a:cs typeface="Arial"/>
                <a:sym typeface="Arial"/>
              </a:rPr>
              <a:t> </a:t>
            </a:r>
            <a:r>
              <a:rPr lang="es-ES" dirty="0" err="1">
                <a:solidFill>
                  <a:srgbClr val="FF0000"/>
                </a:solidFill>
                <a:uFill>
                  <a:solidFill>
                    <a:srgbClr val="000000"/>
                  </a:solidFill>
                </a:uFill>
                <a:latin typeface="Arial"/>
                <a:ea typeface="Arial"/>
                <a:cs typeface="Arial"/>
                <a:sym typeface="Arial"/>
              </a:rPr>
              <a:t>different</a:t>
            </a:r>
            <a:r>
              <a:rPr lang="es-ES" dirty="0">
                <a:solidFill>
                  <a:srgbClr val="FF0000"/>
                </a:solidFill>
                <a:uFill>
                  <a:solidFill>
                    <a:srgbClr val="000000"/>
                  </a:solidFill>
                </a:uFill>
                <a:latin typeface="Arial"/>
                <a:ea typeface="Arial"/>
                <a:cs typeface="Arial"/>
                <a:sym typeface="Arial"/>
              </a:rPr>
              <a:t> </a:t>
            </a:r>
            <a:r>
              <a:rPr lang="es-ES" dirty="0" err="1">
                <a:solidFill>
                  <a:srgbClr val="FF0000"/>
                </a:solidFill>
                <a:uFill>
                  <a:solidFill>
                    <a:srgbClr val="000000"/>
                  </a:solidFill>
                </a:uFill>
                <a:latin typeface="Arial"/>
                <a:ea typeface="Arial"/>
                <a:cs typeface="Arial"/>
                <a:sym typeface="Arial"/>
              </a:rPr>
              <a:t>from</a:t>
            </a:r>
            <a:r>
              <a:rPr lang="es-ES" dirty="0">
                <a:solidFill>
                  <a:srgbClr val="FF0000"/>
                </a:solidFill>
                <a:uFill>
                  <a:solidFill>
                    <a:srgbClr val="000000"/>
                  </a:solidFill>
                </a:uFill>
                <a:latin typeface="Arial"/>
                <a:ea typeface="Arial"/>
                <a:cs typeface="Arial"/>
                <a:sym typeface="Arial"/>
              </a:rPr>
              <a:t> </a:t>
            </a:r>
            <a:r>
              <a:rPr lang="es-ES" dirty="0" err="1">
                <a:solidFill>
                  <a:srgbClr val="FF0000"/>
                </a:solidFill>
                <a:uFill>
                  <a:solidFill>
                    <a:srgbClr val="000000"/>
                  </a:solidFill>
                </a:uFill>
                <a:latin typeface="Arial"/>
                <a:ea typeface="Arial"/>
                <a:cs typeface="Arial"/>
                <a:sym typeface="Arial"/>
              </a:rPr>
              <a:t>Galactic</a:t>
            </a:r>
            <a:r>
              <a:rPr lang="es-ES" dirty="0">
                <a:solidFill>
                  <a:srgbClr val="FF0000"/>
                </a:solidFill>
                <a:uFill>
                  <a:solidFill>
                    <a:srgbClr val="000000"/>
                  </a:solidFill>
                </a:uFill>
                <a:latin typeface="Arial"/>
                <a:ea typeface="Arial"/>
                <a:cs typeface="Arial"/>
                <a:sym typeface="Arial"/>
              </a:rPr>
              <a:t> </a:t>
            </a:r>
            <a:r>
              <a:rPr lang="es-ES" dirty="0" err="1">
                <a:solidFill>
                  <a:srgbClr val="FF0000"/>
                </a:solidFill>
                <a:uFill>
                  <a:solidFill>
                    <a:srgbClr val="000000"/>
                  </a:solidFill>
                </a:uFill>
                <a:latin typeface="Arial"/>
                <a:ea typeface="Arial"/>
                <a:cs typeface="Arial"/>
                <a:sym typeface="Arial"/>
              </a:rPr>
              <a:t>magnetar</a:t>
            </a:r>
            <a:r>
              <a:rPr lang="es-ES" dirty="0">
                <a:solidFill>
                  <a:srgbClr val="FF0000"/>
                </a:solidFill>
                <a:uFill>
                  <a:solidFill>
                    <a:srgbClr val="000000"/>
                  </a:solidFill>
                </a:uFill>
                <a:latin typeface="Arial"/>
                <a:ea typeface="Arial"/>
                <a:cs typeface="Arial"/>
                <a:sym typeface="Arial"/>
              </a:rPr>
              <a:t> </a:t>
            </a:r>
            <a:r>
              <a:rPr lang="es-ES" dirty="0" err="1">
                <a:solidFill>
                  <a:srgbClr val="FF0000"/>
                </a:solidFill>
                <a:uFill>
                  <a:solidFill>
                    <a:srgbClr val="000000"/>
                  </a:solidFill>
                </a:uFill>
                <a:latin typeface="Arial"/>
                <a:ea typeface="Arial"/>
                <a:cs typeface="Arial"/>
                <a:sym typeface="Arial"/>
              </a:rPr>
              <a:t>ones</a:t>
            </a:r>
            <a:r>
              <a:rPr lang="es-ES" dirty="0">
                <a:solidFill>
                  <a:srgbClr val="FF0000"/>
                </a:solidFill>
                <a:uFill>
                  <a:solidFill>
                    <a:srgbClr val="000000"/>
                  </a:solidFill>
                </a:uFill>
                <a:latin typeface="Arial"/>
                <a:ea typeface="Arial"/>
                <a:cs typeface="Arial"/>
                <a:sym typeface="Arial"/>
              </a:rPr>
              <a:t> (i.e. </a:t>
            </a:r>
            <a:r>
              <a:rPr lang="es-ES" dirty="0" err="1">
                <a:solidFill>
                  <a:srgbClr val="FF0000"/>
                </a:solidFill>
                <a:uFill>
                  <a:solidFill>
                    <a:srgbClr val="000000"/>
                  </a:solidFill>
                </a:uFill>
                <a:latin typeface="Arial"/>
                <a:ea typeface="Arial"/>
                <a:cs typeface="Arial"/>
                <a:sym typeface="Arial"/>
              </a:rPr>
              <a:t>Metallicity</a:t>
            </a:r>
            <a:r>
              <a:rPr lang="es-ES" dirty="0">
                <a:solidFill>
                  <a:srgbClr val="FF0000"/>
                </a:solidFill>
                <a:uFill>
                  <a:solidFill>
                    <a:srgbClr val="000000"/>
                  </a:solidFill>
                </a:uFill>
                <a:latin typeface="Arial"/>
                <a:ea typeface="Arial"/>
                <a:cs typeface="Arial"/>
                <a:sym typeface="Arial"/>
              </a:rPr>
              <a:t> </a:t>
            </a:r>
            <a:r>
              <a:rPr lang="es-ES" dirty="0" err="1">
                <a:solidFill>
                  <a:srgbClr val="FF0000"/>
                </a:solidFill>
                <a:uFill>
                  <a:solidFill>
                    <a:srgbClr val="000000"/>
                  </a:solidFill>
                </a:uFill>
                <a:latin typeface="Arial"/>
                <a:ea typeface="Arial"/>
                <a:cs typeface="Arial"/>
                <a:sym typeface="Arial"/>
              </a:rPr>
              <a:t>differences</a:t>
            </a:r>
            <a:r>
              <a:rPr lang="es-ES" dirty="0">
                <a:solidFill>
                  <a:srgbClr val="FF0000"/>
                </a:solidFill>
                <a:uFill>
                  <a:solidFill>
                    <a:srgbClr val="000000"/>
                  </a:solidFill>
                </a:uFill>
                <a:latin typeface="Arial"/>
                <a:ea typeface="Arial"/>
                <a:cs typeface="Arial"/>
                <a:sym typeface="Arial"/>
              </a:rPr>
              <a:t>?)</a:t>
            </a:r>
          </a:p>
          <a:p>
            <a:pPr marL="457200" indent="-457200" latinLnBrk="1" hangingPunct="0">
              <a:buFontTx/>
              <a:buAutoNum type="alphaLcParenR"/>
            </a:pPr>
            <a:endParaRPr lang="es-ES" dirty="0">
              <a:solidFill>
                <a:srgbClr val="FF0000"/>
              </a:solidFill>
              <a:uFill>
                <a:solidFill>
                  <a:srgbClr val="000000"/>
                </a:solidFill>
              </a:uFill>
            </a:endParaRPr>
          </a:p>
          <a:p>
            <a:pPr marL="457200" indent="-457200" latinLnBrk="1" hangingPunct="0">
              <a:buFontTx/>
              <a:buAutoNum type="alphaLcParenR"/>
            </a:pPr>
            <a:r>
              <a:rPr lang="es-ES" dirty="0">
                <a:solidFill>
                  <a:srgbClr val="FF0000"/>
                </a:solidFill>
                <a:uFill>
                  <a:solidFill>
                    <a:srgbClr val="000000"/>
                  </a:solidFill>
                </a:uFill>
              </a:rPr>
              <a:t> </a:t>
            </a:r>
            <a:r>
              <a:rPr lang="es-ES" dirty="0" err="1">
                <a:solidFill>
                  <a:srgbClr val="FF0000"/>
                </a:solidFill>
                <a:uFill>
                  <a:solidFill>
                    <a:srgbClr val="000000"/>
                  </a:solidFill>
                </a:uFill>
              </a:rPr>
              <a:t>The</a:t>
            </a:r>
            <a:r>
              <a:rPr lang="es-ES" dirty="0">
                <a:solidFill>
                  <a:srgbClr val="FF0000"/>
                </a:solidFill>
                <a:uFill>
                  <a:solidFill>
                    <a:srgbClr val="000000"/>
                  </a:solidFill>
                </a:uFill>
              </a:rPr>
              <a:t> No. of </a:t>
            </a:r>
            <a:r>
              <a:rPr lang="es-ES" dirty="0" err="1">
                <a:solidFill>
                  <a:srgbClr val="FF0000"/>
                </a:solidFill>
                <a:uFill>
                  <a:solidFill>
                    <a:srgbClr val="000000"/>
                  </a:solidFill>
                </a:uFill>
              </a:rPr>
              <a:t>stable</a:t>
            </a:r>
            <a:r>
              <a:rPr lang="es-ES" dirty="0">
                <a:solidFill>
                  <a:srgbClr val="FF0000"/>
                </a:solidFill>
                <a:uFill>
                  <a:solidFill>
                    <a:srgbClr val="000000"/>
                  </a:solidFill>
                </a:uFill>
              </a:rPr>
              <a:t> </a:t>
            </a:r>
            <a:r>
              <a:rPr lang="es-ES" dirty="0" err="1">
                <a:solidFill>
                  <a:srgbClr val="FF0000"/>
                </a:solidFill>
                <a:uFill>
                  <a:solidFill>
                    <a:srgbClr val="000000"/>
                  </a:solidFill>
                </a:uFill>
              </a:rPr>
              <a:t>magnetars</a:t>
            </a:r>
            <a:r>
              <a:rPr lang="es-ES" dirty="0">
                <a:solidFill>
                  <a:srgbClr val="FF0000"/>
                </a:solidFill>
                <a:uFill>
                  <a:solidFill>
                    <a:srgbClr val="000000"/>
                  </a:solidFill>
                </a:uFill>
              </a:rPr>
              <a:t> </a:t>
            </a:r>
            <a:r>
              <a:rPr lang="es-ES" dirty="0" err="1">
                <a:solidFill>
                  <a:srgbClr val="FF0000"/>
                </a:solidFill>
                <a:uFill>
                  <a:solidFill>
                    <a:srgbClr val="000000"/>
                  </a:solidFill>
                </a:uFill>
              </a:rPr>
              <a:t>produced</a:t>
            </a:r>
            <a:r>
              <a:rPr lang="es-ES" dirty="0">
                <a:solidFill>
                  <a:srgbClr val="FF0000"/>
                </a:solidFill>
                <a:uFill>
                  <a:solidFill>
                    <a:srgbClr val="000000"/>
                  </a:solidFill>
                </a:uFill>
              </a:rPr>
              <a:t> in </a:t>
            </a:r>
            <a:r>
              <a:rPr lang="es-ES" dirty="0" err="1">
                <a:solidFill>
                  <a:srgbClr val="FF0000"/>
                </a:solidFill>
                <a:uFill>
                  <a:solidFill>
                    <a:srgbClr val="000000"/>
                  </a:solidFill>
                </a:uFill>
              </a:rPr>
              <a:t>the</a:t>
            </a:r>
            <a:r>
              <a:rPr lang="es-ES" dirty="0">
                <a:solidFill>
                  <a:srgbClr val="FF0000"/>
                </a:solidFill>
                <a:uFill>
                  <a:solidFill>
                    <a:srgbClr val="000000"/>
                  </a:solidFill>
                </a:uFill>
              </a:rPr>
              <a:t> </a:t>
            </a:r>
            <a:r>
              <a:rPr lang="es-ES" dirty="0" err="1">
                <a:solidFill>
                  <a:srgbClr val="FF0000"/>
                </a:solidFill>
                <a:uFill>
                  <a:solidFill>
                    <a:srgbClr val="000000"/>
                  </a:solidFill>
                </a:uFill>
              </a:rPr>
              <a:t>Milky</a:t>
            </a:r>
            <a:r>
              <a:rPr lang="es-ES" dirty="0">
                <a:solidFill>
                  <a:srgbClr val="FF0000"/>
                </a:solidFill>
                <a:uFill>
                  <a:solidFill>
                    <a:srgbClr val="000000"/>
                  </a:solidFill>
                </a:uFill>
              </a:rPr>
              <a:t> </a:t>
            </a:r>
            <a:r>
              <a:rPr lang="es-ES" dirty="0" err="1">
                <a:solidFill>
                  <a:srgbClr val="FF0000"/>
                </a:solidFill>
                <a:uFill>
                  <a:solidFill>
                    <a:srgbClr val="000000"/>
                  </a:solidFill>
                </a:uFill>
              </a:rPr>
              <a:t>Way</a:t>
            </a:r>
            <a:r>
              <a:rPr lang="es-ES" dirty="0">
                <a:solidFill>
                  <a:srgbClr val="FF0000"/>
                </a:solidFill>
                <a:uFill>
                  <a:solidFill>
                    <a:srgbClr val="000000"/>
                  </a:solidFill>
                </a:uFill>
              </a:rPr>
              <a:t> </a:t>
            </a:r>
            <a:r>
              <a:rPr lang="es-ES" dirty="0" err="1">
                <a:solidFill>
                  <a:srgbClr val="FF0000"/>
                </a:solidFill>
                <a:uFill>
                  <a:solidFill>
                    <a:srgbClr val="000000"/>
                  </a:solidFill>
                </a:uFill>
              </a:rPr>
              <a:t>via</a:t>
            </a:r>
            <a:r>
              <a:rPr lang="es-ES" dirty="0">
                <a:solidFill>
                  <a:srgbClr val="FF0000"/>
                </a:solidFill>
                <a:uFill>
                  <a:solidFill>
                    <a:srgbClr val="000000"/>
                  </a:solidFill>
                </a:uFill>
              </a:rPr>
              <a:t> a GRB in </a:t>
            </a:r>
            <a:r>
              <a:rPr lang="es-ES" dirty="0" err="1">
                <a:solidFill>
                  <a:srgbClr val="FF0000"/>
                </a:solidFill>
                <a:uFill>
                  <a:solidFill>
                    <a:srgbClr val="000000"/>
                  </a:solidFill>
                </a:uFill>
              </a:rPr>
              <a:t>the</a:t>
            </a:r>
            <a:r>
              <a:rPr lang="es-ES" dirty="0">
                <a:solidFill>
                  <a:srgbClr val="FF0000"/>
                </a:solidFill>
                <a:uFill>
                  <a:solidFill>
                    <a:srgbClr val="000000"/>
                  </a:solidFill>
                </a:uFill>
              </a:rPr>
              <a:t> </a:t>
            </a:r>
            <a:r>
              <a:rPr lang="es-ES" dirty="0" err="1">
                <a:solidFill>
                  <a:srgbClr val="FF0000"/>
                </a:solidFill>
                <a:uFill>
                  <a:solidFill>
                    <a:srgbClr val="000000"/>
                  </a:solidFill>
                </a:uFill>
              </a:rPr>
              <a:t>past</a:t>
            </a:r>
            <a:r>
              <a:rPr lang="es-ES" dirty="0">
                <a:solidFill>
                  <a:srgbClr val="FF0000"/>
                </a:solidFill>
                <a:uFill>
                  <a:solidFill>
                    <a:srgbClr val="000000"/>
                  </a:solidFill>
                </a:uFill>
              </a:rPr>
              <a:t> </a:t>
            </a:r>
            <a:r>
              <a:rPr lang="es-ES" dirty="0" err="1">
                <a:solidFill>
                  <a:srgbClr val="FF0000"/>
                </a:solidFill>
                <a:uFill>
                  <a:solidFill>
                    <a:srgbClr val="000000"/>
                  </a:solidFill>
                </a:uFill>
              </a:rPr>
              <a:t>Myr</a:t>
            </a:r>
            <a:r>
              <a:rPr lang="es-ES" dirty="0">
                <a:solidFill>
                  <a:srgbClr val="FF0000"/>
                </a:solidFill>
                <a:uFill>
                  <a:solidFill>
                    <a:srgbClr val="000000"/>
                  </a:solidFill>
                </a:uFill>
              </a:rPr>
              <a:t> </a:t>
            </a:r>
            <a:r>
              <a:rPr lang="es-ES" dirty="0" err="1">
                <a:solidFill>
                  <a:srgbClr val="FF0000"/>
                </a:solidFill>
                <a:uFill>
                  <a:solidFill>
                    <a:srgbClr val="000000"/>
                  </a:solidFill>
                </a:uFill>
              </a:rPr>
              <a:t>is</a:t>
            </a:r>
            <a:r>
              <a:rPr lang="es-ES" dirty="0">
                <a:solidFill>
                  <a:srgbClr val="FF0000"/>
                </a:solidFill>
                <a:uFill>
                  <a:solidFill>
                    <a:srgbClr val="000000"/>
                  </a:solidFill>
                </a:uFill>
              </a:rPr>
              <a:t> </a:t>
            </a:r>
            <a:r>
              <a:rPr lang="es-ES" dirty="0" err="1">
                <a:solidFill>
                  <a:srgbClr val="FF0000"/>
                </a:solidFill>
                <a:uFill>
                  <a:solidFill>
                    <a:srgbClr val="000000"/>
                  </a:solidFill>
                </a:uFill>
              </a:rPr>
              <a:t>about</a:t>
            </a:r>
            <a:r>
              <a:rPr lang="es-ES" dirty="0">
                <a:solidFill>
                  <a:srgbClr val="FF0000"/>
                </a:solidFill>
                <a:uFill>
                  <a:solidFill>
                    <a:srgbClr val="000000"/>
                  </a:solidFill>
                </a:uFill>
              </a:rPr>
              <a:t> &lt; 16</a:t>
            </a:r>
            <a:endParaRPr lang="es-ES" dirty="0">
              <a:solidFill>
                <a:srgbClr val="FF0000"/>
              </a:solidFill>
              <a:uFill>
                <a:solidFill>
                  <a:srgbClr val="000000"/>
                </a:solidFill>
              </a:uFill>
              <a:sym typeface="Arial"/>
            </a:endParaRPr>
          </a:p>
        </p:txBody>
      </p:sp>
      <p:sp>
        <p:nvSpPr>
          <p:cNvPr id="5" name="Rectangle 4"/>
          <p:cNvSpPr/>
          <p:nvPr/>
        </p:nvSpPr>
        <p:spPr>
          <a:xfrm>
            <a:off x="4399722" y="1828800"/>
            <a:ext cx="4572000" cy="646331"/>
          </a:xfrm>
          <a:prstGeom prst="rect">
            <a:avLst/>
          </a:prstGeom>
        </p:spPr>
        <p:txBody>
          <a:bodyPr>
            <a:spAutoFit/>
          </a:bodyPr>
          <a:lstStyle/>
          <a:p>
            <a:r>
              <a:rPr lang="es-ES" dirty="0" err="1">
                <a:solidFill>
                  <a:srgbClr val="FF0000"/>
                </a:solidFill>
              </a:rPr>
              <a:t>Our</a:t>
            </a:r>
            <a:r>
              <a:rPr lang="es-ES" dirty="0">
                <a:solidFill>
                  <a:srgbClr val="FF0000"/>
                </a:solidFill>
              </a:rPr>
              <a:t> </a:t>
            </a:r>
            <a:r>
              <a:rPr lang="es-ES" dirty="0" err="1">
                <a:solidFill>
                  <a:srgbClr val="FF0000"/>
                </a:solidFill>
              </a:rPr>
              <a:t>Galactic</a:t>
            </a:r>
            <a:r>
              <a:rPr lang="es-ES" dirty="0">
                <a:solidFill>
                  <a:srgbClr val="FF0000"/>
                </a:solidFill>
              </a:rPr>
              <a:t> </a:t>
            </a:r>
            <a:r>
              <a:rPr lang="es-ES" dirty="0" err="1">
                <a:solidFill>
                  <a:srgbClr val="FF0000"/>
                </a:solidFill>
              </a:rPr>
              <a:t>magnetars</a:t>
            </a:r>
            <a:r>
              <a:rPr lang="es-ES" dirty="0">
                <a:solidFill>
                  <a:srgbClr val="FF0000"/>
                </a:solidFill>
              </a:rPr>
              <a:t> </a:t>
            </a:r>
            <a:r>
              <a:rPr lang="es-ES" dirty="0" err="1" smtClean="0">
                <a:solidFill>
                  <a:srgbClr val="FF0000"/>
                </a:solidFill>
              </a:rPr>
              <a:t>may</a:t>
            </a:r>
            <a:r>
              <a:rPr lang="es-ES" dirty="0" smtClean="0">
                <a:solidFill>
                  <a:srgbClr val="FF0000"/>
                </a:solidFill>
              </a:rPr>
              <a:t> </a:t>
            </a:r>
            <a:r>
              <a:rPr lang="es-ES" dirty="0" err="1" smtClean="0">
                <a:solidFill>
                  <a:srgbClr val="FF0000"/>
                </a:solidFill>
              </a:rPr>
              <a:t>not</a:t>
            </a:r>
            <a:r>
              <a:rPr lang="es-ES" dirty="0" smtClean="0">
                <a:solidFill>
                  <a:srgbClr val="FF0000"/>
                </a:solidFill>
              </a:rPr>
              <a:t> come </a:t>
            </a:r>
            <a:r>
              <a:rPr lang="es-ES" dirty="0" err="1">
                <a:solidFill>
                  <a:srgbClr val="FF0000"/>
                </a:solidFill>
              </a:rPr>
              <a:t>from</a:t>
            </a:r>
            <a:r>
              <a:rPr lang="es-ES" dirty="0">
                <a:solidFill>
                  <a:srgbClr val="FF0000"/>
                </a:solidFill>
              </a:rPr>
              <a:t> </a:t>
            </a:r>
            <a:r>
              <a:rPr lang="es-ES" dirty="0" err="1" smtClean="0">
                <a:solidFill>
                  <a:srgbClr val="FF0000"/>
                </a:solidFill>
              </a:rPr>
              <a:t>GRBs</a:t>
            </a:r>
            <a:endParaRPr lang="es-ES" dirty="0">
              <a:solidFill>
                <a:srgbClr val="FF0000"/>
              </a:solidFill>
            </a:endParaRPr>
          </a:p>
        </p:txBody>
      </p:sp>
    </p:spTree>
    <p:extLst>
      <p:ext uri="{BB962C8B-B14F-4D97-AF65-F5344CB8AC3E}">
        <p14:creationId xmlns:p14="http://schemas.microsoft.com/office/powerpoint/2010/main" val="3019791887"/>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9525000" cy="609600"/>
          </a:xfrm>
        </p:spPr>
        <p:txBody>
          <a:bodyPr/>
          <a:lstStyle/>
          <a:p>
            <a:r>
              <a:rPr lang="en-US" sz="2400" dirty="0" smtClean="0">
                <a:solidFill>
                  <a:srgbClr val="FF0000"/>
                </a:solidFill>
              </a:rPr>
              <a:t>Also prompt-afterglow correlations are intrinsic !!!</a:t>
            </a:r>
            <a:br>
              <a:rPr lang="en-US" sz="2400" dirty="0" smtClean="0">
                <a:solidFill>
                  <a:srgbClr val="FF0000"/>
                </a:solidFill>
              </a:rPr>
            </a:br>
            <a:r>
              <a:rPr lang="en-US" sz="1800" b="1" dirty="0" err="1" smtClean="0">
                <a:solidFill>
                  <a:srgbClr val="FF0000"/>
                </a:solidFill>
                <a:latin typeface="Times New Roman" panose="02020603050405020304" pitchFamily="18" charset="0"/>
                <a:cs typeface="Times New Roman" panose="02020603050405020304" pitchFamily="18" charset="0"/>
              </a:rPr>
              <a:t>Dainotti</a:t>
            </a:r>
            <a:r>
              <a:rPr lang="en-US" sz="1800" b="1" dirty="0" smtClean="0">
                <a:solidFill>
                  <a:srgbClr val="FF0000"/>
                </a:solidFill>
                <a:latin typeface="Times New Roman" panose="02020603050405020304" pitchFamily="18" charset="0"/>
                <a:cs typeface="Times New Roman" panose="02020603050405020304" pitchFamily="18" charset="0"/>
              </a:rPr>
              <a:t> et al. MNRAS 2015b, 31, 4</a:t>
            </a:r>
            <a:endParaRPr lang="en-US" sz="1800" b="1" dirty="0">
              <a:solidFill>
                <a:srgbClr val="FF0000"/>
              </a:solidFill>
              <a:latin typeface="Times New Roman" panose="02020603050405020304" pitchFamily="18" charset="0"/>
              <a:cs typeface="Times New Roman" panose="02020603050405020304" pitchFamily="18" charset="0"/>
            </a:endParaRPr>
          </a:p>
        </p:txBody>
      </p:sp>
      <p:sp>
        <p:nvSpPr>
          <p:cNvPr id="5" name="Slide Number Placeholder 4"/>
          <p:cNvSpPr>
            <a:spLocks noGrp="1"/>
          </p:cNvSpPr>
          <p:nvPr>
            <p:ph type="sldNum" sz="quarter" idx="12"/>
          </p:nvPr>
        </p:nvSpPr>
        <p:spPr/>
        <p:txBody>
          <a:bodyPr/>
          <a:lstStyle/>
          <a:p>
            <a:fld id="{13D57211-7A55-44EE-B807-0733A2AB2DF9}" type="slidenum">
              <a:rPr lang="en-US" smtClean="0"/>
              <a:t>12</a:t>
            </a:fld>
            <a:endParaRPr lang="en-US"/>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29200" y="1164040"/>
            <a:ext cx="3706504" cy="2438400"/>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1125940"/>
            <a:ext cx="4038600" cy="2514600"/>
          </a:xfrm>
          <a:prstGeom prst="rect">
            <a:avLst/>
          </a:prstGeom>
        </p:spPr>
      </p:pic>
      <p:sp>
        <p:nvSpPr>
          <p:cNvPr id="10" name="TextBox 9"/>
          <p:cNvSpPr txBox="1"/>
          <p:nvPr/>
        </p:nvSpPr>
        <p:spPr>
          <a:xfrm>
            <a:off x="228600" y="4011004"/>
            <a:ext cx="3276600" cy="2800767"/>
          </a:xfrm>
          <a:prstGeom prst="rect">
            <a:avLst/>
          </a:prstGeom>
          <a:noFill/>
        </p:spPr>
        <p:txBody>
          <a:bodyPr wrap="square" rtlCol="0">
            <a:spAutoFit/>
          </a:bodyPr>
          <a:lstStyle/>
          <a:p>
            <a:r>
              <a:rPr lang="en-US" sz="1600" dirty="0" err="1" smtClean="0"/>
              <a:t>Tau_Lprompt</a:t>
            </a:r>
            <a:r>
              <a:rPr lang="en-US" sz="1600" dirty="0" smtClean="0"/>
              <a:t> has been computed according to the EP method, we note that there is a strong evolution in the prompt, </a:t>
            </a:r>
            <a:r>
              <a:rPr lang="en-US" sz="1600" dirty="0"/>
              <a:t>2</a:t>
            </a:r>
            <a:r>
              <a:rPr lang="en-US" sz="1600" i="1" dirty="0"/>
              <a:t>.</a:t>
            </a:r>
            <a:r>
              <a:rPr lang="en-US" sz="1600" dirty="0"/>
              <a:t>13</a:t>
            </a:r>
            <a:r>
              <a:rPr lang="en-US" sz="1600" dirty="0" smtClean="0"/>
              <a:t>+(0.33,</a:t>
            </a:r>
            <a:r>
              <a:rPr lang="en-US" sz="1600" i="1" dirty="0" smtClean="0"/>
              <a:t>−</a:t>
            </a:r>
            <a:r>
              <a:rPr lang="en-US" sz="1600" dirty="0" smtClean="0"/>
              <a:t>0</a:t>
            </a:r>
            <a:r>
              <a:rPr lang="en-US" sz="1600" i="1" dirty="0" smtClean="0"/>
              <a:t>.</a:t>
            </a:r>
            <a:r>
              <a:rPr lang="en-US" sz="1600" dirty="0" smtClean="0"/>
              <a:t>37) consistent with other results in literature, </a:t>
            </a:r>
            <a:r>
              <a:rPr lang="en-US" sz="1600" dirty="0" err="1" smtClean="0"/>
              <a:t>Petrosian</a:t>
            </a:r>
            <a:r>
              <a:rPr lang="en-US" sz="1600" dirty="0" smtClean="0"/>
              <a:t> et al. 2015, </a:t>
            </a:r>
            <a:r>
              <a:rPr lang="en-US" sz="1600" dirty="0" err="1" smtClean="0"/>
              <a:t>ApJ</a:t>
            </a:r>
            <a:r>
              <a:rPr lang="en-US" sz="1600" dirty="0" smtClean="0"/>
              <a:t>.</a:t>
            </a:r>
          </a:p>
          <a:p>
            <a:r>
              <a:rPr lang="en-US" sz="1600" dirty="0" err="1" smtClean="0"/>
              <a:t>Yonetoku</a:t>
            </a:r>
            <a:r>
              <a:rPr lang="en-US" sz="1600" dirty="0" smtClean="0"/>
              <a:t> et al. 2005, found a steeper evolution 2,60+/0.15 but still compatible with 1 sigma.</a:t>
            </a:r>
            <a:endParaRPr lang="en-US" sz="1600" dirty="0"/>
          </a:p>
          <a:p>
            <a:r>
              <a:rPr lang="en-US" sz="1600" dirty="0" smtClean="0"/>
              <a:t> </a:t>
            </a:r>
            <a:endParaRPr lang="en-US" sz="1600" dirty="0"/>
          </a:p>
        </p:txBody>
      </p:sp>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86200" y="4235693"/>
            <a:ext cx="5029200" cy="2105166"/>
          </a:xfrm>
          <a:prstGeom prst="rect">
            <a:avLst/>
          </a:prstGeom>
        </p:spPr>
      </p:pic>
    </p:spTree>
    <p:extLst>
      <p:ext uri="{BB962C8B-B14F-4D97-AF65-F5344CB8AC3E}">
        <p14:creationId xmlns:p14="http://schemas.microsoft.com/office/powerpoint/2010/main" val="297004335"/>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partial correlation</a:t>
            </a:r>
            <a:endParaRPr lang="en-US" dirty="0"/>
          </a:p>
        </p:txBody>
      </p:sp>
      <p:sp>
        <p:nvSpPr>
          <p:cNvPr id="4" name="Footer Placeholder 3"/>
          <p:cNvSpPr>
            <a:spLocks noGrp="1"/>
          </p:cNvSpPr>
          <p:nvPr>
            <p:ph type="ftr" sz="quarter" idx="11"/>
          </p:nvPr>
        </p:nvSpPr>
        <p:spPr/>
        <p:txBody>
          <a:bodyPr/>
          <a:lstStyle/>
          <a:p>
            <a:r>
              <a:rPr lang="en-US" smtClean="0"/>
              <a:t>JAXA, 16th of October 2014</a:t>
            </a:r>
            <a:endParaRPr lang="en-US"/>
          </a:p>
        </p:txBody>
      </p:sp>
      <p:sp>
        <p:nvSpPr>
          <p:cNvPr id="5" name="Slide Number Placeholder 4"/>
          <p:cNvSpPr>
            <a:spLocks noGrp="1"/>
          </p:cNvSpPr>
          <p:nvPr>
            <p:ph type="sldNum" sz="quarter" idx="12"/>
          </p:nvPr>
        </p:nvSpPr>
        <p:spPr/>
        <p:txBody>
          <a:bodyPr/>
          <a:lstStyle/>
          <a:p>
            <a:fld id="{13D57211-7A55-44EE-B807-0733A2AB2DF9}" type="slidenum">
              <a:rPr lang="en-US" smtClean="0"/>
              <a:t>13</a:t>
            </a:fld>
            <a:endParaRPr lang="en-US"/>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5800" y="1143000"/>
            <a:ext cx="4191000" cy="3579812"/>
          </a:xfrm>
          <a:prstGeom prst="rect">
            <a:avLst/>
          </a:prstGeom>
        </p:spPr>
      </p:pic>
      <p:sp>
        <p:nvSpPr>
          <p:cNvPr id="8" name="Rectangle 7"/>
          <p:cNvSpPr/>
          <p:nvPr/>
        </p:nvSpPr>
        <p:spPr>
          <a:xfrm>
            <a:off x="316605" y="4876800"/>
            <a:ext cx="8534400" cy="1200329"/>
          </a:xfrm>
          <a:prstGeom prst="rect">
            <a:avLst/>
          </a:prstGeom>
        </p:spPr>
        <p:txBody>
          <a:bodyPr wrap="square">
            <a:spAutoFit/>
          </a:bodyPr>
          <a:lstStyle/>
          <a:p>
            <a:r>
              <a:rPr lang="en-US" i="1" dirty="0" smtClean="0"/>
              <a:t>Log L’’= log </a:t>
            </a:r>
            <a:r>
              <a:rPr lang="en-US" i="1" dirty="0" err="1" smtClean="0"/>
              <a:t>L’</a:t>
            </a:r>
            <a:r>
              <a:rPr lang="en-US" sz="1600" i="1" dirty="0" err="1" smtClean="0"/>
              <a:t>peak</a:t>
            </a:r>
            <a:r>
              <a:rPr lang="en-US" sz="1600" i="1" dirty="0" smtClean="0"/>
              <a:t> </a:t>
            </a:r>
            <a:r>
              <a:rPr lang="el-GR" i="1" dirty="0" smtClean="0"/>
              <a:t>− α</a:t>
            </a:r>
            <a:r>
              <a:rPr lang="en-US" i="1" dirty="0" smtClean="0"/>
              <a:t> log </a:t>
            </a:r>
            <a:r>
              <a:rPr lang="en-US" i="1" dirty="0" err="1" smtClean="0"/>
              <a:t>L’</a:t>
            </a:r>
            <a:r>
              <a:rPr lang="en-US" sz="1600" i="1" dirty="0" err="1" smtClean="0"/>
              <a:t>afterglow</a:t>
            </a:r>
            <a:endParaRPr lang="en-US" i="1" dirty="0"/>
          </a:p>
          <a:p>
            <a:r>
              <a:rPr lang="en-US" dirty="0" smtClean="0"/>
              <a:t>Where </a:t>
            </a:r>
            <a:r>
              <a:rPr lang="en-US" i="1" dirty="0" smtClean="0"/>
              <a:t>α</a:t>
            </a:r>
            <a:r>
              <a:rPr lang="en-US" dirty="0"/>
              <a:t> </a:t>
            </a:r>
            <a:r>
              <a:rPr lang="en-US" dirty="0" smtClean="0"/>
              <a:t>is the </a:t>
            </a:r>
            <a:r>
              <a:rPr lang="en-US" dirty="0"/>
              <a:t>intrinsic slope. </a:t>
            </a:r>
            <a:r>
              <a:rPr lang="en-US" dirty="0" smtClean="0"/>
              <a:t>The </a:t>
            </a:r>
            <a:r>
              <a:rPr lang="en-US" dirty="0"/>
              <a:t>correlation </a:t>
            </a:r>
            <a:r>
              <a:rPr lang="en-US" dirty="0" smtClean="0"/>
              <a:t>becomes significant </a:t>
            </a:r>
            <a:r>
              <a:rPr lang="en-US" dirty="0"/>
              <a:t>for </a:t>
            </a:r>
            <a:r>
              <a:rPr lang="el-GR" i="1" dirty="0"/>
              <a:t>α </a:t>
            </a:r>
            <a:r>
              <a:rPr lang="el-GR" dirty="0"/>
              <a:t>= </a:t>
            </a:r>
            <a:r>
              <a:rPr lang="el-GR" dirty="0" smtClean="0"/>
              <a:t>1</a:t>
            </a:r>
            <a:r>
              <a:rPr lang="el-GR" i="1" dirty="0" smtClean="0"/>
              <a:t>.</a:t>
            </a:r>
            <a:r>
              <a:rPr lang="el-GR" dirty="0" smtClean="0"/>
              <a:t>14</a:t>
            </a:r>
            <a:r>
              <a:rPr lang="en-US" dirty="0" smtClean="0"/>
              <a:t>+(</a:t>
            </a:r>
            <a:r>
              <a:rPr lang="el-GR" dirty="0" smtClean="0"/>
              <a:t>0</a:t>
            </a:r>
            <a:r>
              <a:rPr lang="en-US" i="1" dirty="0"/>
              <a:t>,</a:t>
            </a:r>
            <a:r>
              <a:rPr lang="el-GR" dirty="0" smtClean="0"/>
              <a:t>83</a:t>
            </a:r>
            <a:r>
              <a:rPr lang="en-US" dirty="0" smtClean="0"/>
              <a:t>;</a:t>
            </a:r>
            <a:r>
              <a:rPr lang="en-US" i="1" dirty="0" smtClean="0"/>
              <a:t>−</a:t>
            </a:r>
            <a:r>
              <a:rPr lang="en-US" dirty="0" smtClean="0"/>
              <a:t>0</a:t>
            </a:r>
            <a:r>
              <a:rPr lang="en-US" i="1" dirty="0"/>
              <a:t>,</a:t>
            </a:r>
            <a:r>
              <a:rPr lang="en-US" dirty="0" smtClean="0"/>
              <a:t>32), </a:t>
            </a:r>
            <a:r>
              <a:rPr lang="en-US" dirty="0"/>
              <a:t>which is very close </a:t>
            </a:r>
            <a:r>
              <a:rPr lang="en-US" dirty="0" smtClean="0"/>
              <a:t>to the </a:t>
            </a:r>
            <a:r>
              <a:rPr lang="en-US" dirty="0"/>
              <a:t>observed </a:t>
            </a:r>
            <a:r>
              <a:rPr lang="en-US" dirty="0" smtClean="0"/>
              <a:t>correlation 1</a:t>
            </a:r>
            <a:r>
              <a:rPr lang="en-US" i="1" dirty="0" smtClean="0"/>
              <a:t>.</a:t>
            </a:r>
            <a:r>
              <a:rPr lang="en-US" dirty="0" smtClean="0"/>
              <a:t>21(+0</a:t>
            </a:r>
            <a:r>
              <a:rPr lang="en-US" i="1" dirty="0" smtClean="0"/>
              <a:t>.</a:t>
            </a:r>
            <a:r>
              <a:rPr lang="en-US" dirty="0" smtClean="0"/>
              <a:t>14,</a:t>
            </a:r>
            <a:endParaRPr lang="en-US" dirty="0"/>
          </a:p>
          <a:p>
            <a:r>
              <a:rPr lang="en-US" i="1" dirty="0"/>
              <a:t>−</a:t>
            </a:r>
            <a:r>
              <a:rPr lang="en-US" dirty="0" smtClean="0"/>
              <a:t>0</a:t>
            </a:r>
            <a:r>
              <a:rPr lang="en-US" i="1" dirty="0" smtClean="0"/>
              <a:t>,</a:t>
            </a:r>
            <a:r>
              <a:rPr lang="en-US" dirty="0" smtClean="0"/>
              <a:t>13). </a:t>
            </a:r>
            <a:r>
              <a:rPr lang="en-US" dirty="0"/>
              <a:t>The </a:t>
            </a:r>
            <a:r>
              <a:rPr lang="en-US" dirty="0" smtClean="0"/>
              <a:t>error bars </a:t>
            </a:r>
            <a:r>
              <a:rPr lang="en-US" dirty="0"/>
              <a:t>quoted are at the </a:t>
            </a:r>
            <a:r>
              <a:rPr lang="en-US" dirty="0" smtClean="0"/>
              <a:t>2 </a:t>
            </a:r>
            <a:r>
              <a:rPr lang="el-GR" i="1" dirty="0" smtClean="0"/>
              <a:t>σ </a:t>
            </a:r>
            <a:r>
              <a:rPr lang="en-US" dirty="0"/>
              <a:t>significance </a:t>
            </a:r>
            <a:r>
              <a:rPr lang="en-US" dirty="0" smtClean="0"/>
              <a:t>level. </a:t>
            </a:r>
            <a:endParaRPr lang="en-US" dirty="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6800" y="1143000"/>
            <a:ext cx="4133850" cy="1752600"/>
          </a:xfrm>
          <a:prstGeom prst="rect">
            <a:avLst/>
          </a:prstGeom>
        </p:spPr>
      </p:pic>
      <p:sp>
        <p:nvSpPr>
          <p:cNvPr id="10" name="TextBox 9"/>
          <p:cNvSpPr txBox="1"/>
          <p:nvPr/>
        </p:nvSpPr>
        <p:spPr>
          <a:xfrm>
            <a:off x="4876800" y="3408712"/>
            <a:ext cx="4267199" cy="923330"/>
          </a:xfrm>
          <a:prstGeom prst="rect">
            <a:avLst/>
          </a:prstGeom>
          <a:noFill/>
        </p:spPr>
        <p:txBody>
          <a:bodyPr wrap="square" rtlCol="0">
            <a:spAutoFit/>
          </a:bodyPr>
          <a:lstStyle/>
          <a:p>
            <a:r>
              <a:rPr lang="en-US" dirty="0" smtClean="0"/>
              <a:t>Where r=Pearson correlation coefficient</a:t>
            </a:r>
          </a:p>
          <a:p>
            <a:r>
              <a:rPr lang="en-US" dirty="0" smtClean="0"/>
              <a:t>And ‘ are the de-evolved quantities.</a:t>
            </a:r>
          </a:p>
          <a:p>
            <a:r>
              <a:rPr lang="en-US" dirty="0" smtClean="0"/>
              <a:t>DL is the luminosity distance</a:t>
            </a:r>
            <a:endParaRPr lang="en-US" dirty="0"/>
          </a:p>
        </p:txBody>
      </p:sp>
    </p:spTree>
    <p:extLst>
      <p:ext uri="{BB962C8B-B14F-4D97-AF65-F5344CB8AC3E}">
        <p14:creationId xmlns:p14="http://schemas.microsoft.com/office/powerpoint/2010/main" val="3086858987"/>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8" name="Title 1"/>
          <p:cNvSpPr>
            <a:spLocks noGrp="1"/>
          </p:cNvSpPr>
          <p:nvPr>
            <p:ph type="title"/>
          </p:nvPr>
        </p:nvSpPr>
        <p:spPr>
          <a:xfrm>
            <a:off x="179388" y="260350"/>
            <a:ext cx="8686800" cy="806450"/>
          </a:xfrm>
        </p:spPr>
        <p:txBody>
          <a:bodyPr>
            <a:normAutofit fontScale="90000"/>
          </a:bodyPr>
          <a:lstStyle/>
          <a:p>
            <a:r>
              <a:rPr lang="en-US" altLang="en-US" sz="3600" b="1" dirty="0" smtClean="0"/>
              <a:t>Updating the GRB Hubble diagram</a:t>
            </a:r>
            <a:r>
              <a:rPr lang="it-IT" altLang="en-US" sz="3600" dirty="0" smtClean="0"/>
              <a:t/>
            </a:r>
            <a:br>
              <a:rPr lang="it-IT" altLang="en-US" sz="3600" dirty="0" smtClean="0"/>
            </a:br>
            <a:r>
              <a:rPr lang="en-US" altLang="en-US" sz="3600" dirty="0" smtClean="0">
                <a:solidFill>
                  <a:srgbClr val="FF0000"/>
                </a:solidFill>
              </a:rPr>
              <a:t>with the luminosity-time correlation</a:t>
            </a:r>
            <a:endParaRPr lang="it-IT" altLang="en-US" sz="3600" dirty="0" smtClean="0">
              <a:solidFill>
                <a:srgbClr val="FF0000"/>
              </a:solidFill>
            </a:endParaRPr>
          </a:p>
        </p:txBody>
      </p:sp>
      <p:sp>
        <p:nvSpPr>
          <p:cNvPr id="6" name="Content Placeholder 5"/>
          <p:cNvSpPr>
            <a:spLocks noGrp="1"/>
          </p:cNvSpPr>
          <p:nvPr>
            <p:ph idx="1"/>
          </p:nvPr>
        </p:nvSpPr>
        <p:spPr>
          <a:xfrm>
            <a:off x="457200" y="1447800"/>
            <a:ext cx="8229600" cy="4678363"/>
          </a:xfrm>
        </p:spPr>
        <p:txBody>
          <a:bodyPr>
            <a:normAutofit lnSpcReduction="10000"/>
          </a:bodyPr>
          <a:lstStyle/>
          <a:p>
            <a:pPr>
              <a:defRPr/>
            </a:pPr>
            <a:r>
              <a:rPr lang="en-US" sz="2400" dirty="0" smtClean="0"/>
              <a:t>Allows </a:t>
            </a:r>
            <a:r>
              <a:rPr lang="en-US" sz="2400" dirty="0"/>
              <a:t>to increase </a:t>
            </a:r>
            <a:r>
              <a:rPr lang="en-US" sz="2400" dirty="0" smtClean="0"/>
              <a:t>both </a:t>
            </a:r>
            <a:r>
              <a:rPr lang="en-US" sz="2400" dirty="0"/>
              <a:t>the GRBs </a:t>
            </a:r>
            <a:r>
              <a:rPr lang="en-US" sz="2400" dirty="0" smtClean="0"/>
              <a:t>sample (83 GRBs </a:t>
            </a:r>
            <a:r>
              <a:rPr lang="en-US" sz="2400" dirty="0" err="1" smtClean="0"/>
              <a:t>vs</a:t>
            </a:r>
            <a:r>
              <a:rPr lang="en-US" sz="2400" dirty="0" smtClean="0"/>
              <a:t> 69) in Schaefer et al. 2006  and reduce </a:t>
            </a:r>
            <a:r>
              <a:rPr lang="en-US" sz="2400" dirty="0"/>
              <a:t>the uncertainty </a:t>
            </a:r>
            <a:r>
              <a:rPr lang="en-US" sz="2400" dirty="0" smtClean="0"/>
              <a:t>on the distance moduli </a:t>
            </a:r>
            <a:r>
              <a:rPr lang="el-GR" sz="2400" dirty="0" smtClean="0"/>
              <a:t>μ</a:t>
            </a:r>
            <a:r>
              <a:rPr lang="el-GR" sz="2400" i="1" dirty="0" smtClean="0"/>
              <a:t>(</a:t>
            </a:r>
            <a:r>
              <a:rPr lang="it-IT" sz="2400" i="1" dirty="0"/>
              <a:t>z</a:t>
            </a:r>
            <a:r>
              <a:rPr lang="it-IT" sz="2400" i="1" dirty="0" smtClean="0"/>
              <a:t>) of the 14%</a:t>
            </a:r>
            <a:r>
              <a:rPr lang="it-IT" i="1" dirty="0" smtClean="0"/>
              <a:t> </a:t>
            </a:r>
          </a:p>
          <a:p>
            <a:pPr>
              <a:defRPr/>
            </a:pPr>
            <a:r>
              <a:rPr lang="it-IT" sz="1600" dirty="0" smtClean="0"/>
              <a:t>Cardone, V.F.,  Capozziello, S. and </a:t>
            </a:r>
            <a:r>
              <a:rPr lang="pl-PL" sz="1600" dirty="0" smtClean="0"/>
              <a:t>Dainotti</a:t>
            </a:r>
            <a:r>
              <a:rPr lang="it-IT" sz="1600" dirty="0" smtClean="0"/>
              <a:t>, M.G </a:t>
            </a:r>
            <a:r>
              <a:rPr lang="it-IT" sz="1600" dirty="0" smtClean="0">
                <a:hlinkClick r:id="rId2"/>
              </a:rPr>
              <a:t>2009, MNRAS, 400, 775C</a:t>
            </a:r>
            <a:r>
              <a:rPr lang="it-IT" sz="1600" dirty="0" smtClean="0"/>
              <a:t> </a:t>
            </a:r>
          </a:p>
          <a:p>
            <a:pPr marL="0" indent="0">
              <a:buFont typeface="Arial" charset="0"/>
              <a:buNone/>
              <a:defRPr/>
            </a:pPr>
            <a:endParaRPr lang="it-IT" sz="1600" dirty="0" smtClean="0"/>
          </a:p>
          <a:p>
            <a:pPr>
              <a:defRPr/>
            </a:pPr>
            <a:r>
              <a:rPr lang="en-US" sz="2400" dirty="0" smtClean="0"/>
              <a:t>The use of the HD with the only </a:t>
            </a:r>
            <a:r>
              <a:rPr lang="en-US" sz="2400" dirty="0" err="1" smtClean="0"/>
              <a:t>Dainotti</a:t>
            </a:r>
            <a:r>
              <a:rPr lang="en-US" sz="2400" dirty="0" smtClean="0"/>
              <a:t>  et al. correlation alone or in combination with other data shows results in agreement with previous ones in literature. </a:t>
            </a:r>
          </a:p>
          <a:p>
            <a:pPr>
              <a:defRPr/>
            </a:pPr>
            <a:endParaRPr lang="en-US" sz="2400" dirty="0" smtClean="0"/>
          </a:p>
          <a:p>
            <a:pPr>
              <a:defRPr/>
            </a:pPr>
            <a:r>
              <a:rPr lang="en-US" sz="2400" dirty="0" smtClean="0"/>
              <a:t>A larger sample of high-luminosity GRBs can provide valuable information in the search for the correct cosmological model (</a:t>
            </a:r>
            <a:r>
              <a:rPr lang="it-IT" sz="2400" dirty="0"/>
              <a:t>Cardone, V.F., </a:t>
            </a:r>
            <a:r>
              <a:rPr lang="pl-PL" sz="2400" dirty="0" smtClean="0"/>
              <a:t>Dainotti</a:t>
            </a:r>
            <a:r>
              <a:rPr lang="it-IT" sz="2400" dirty="0"/>
              <a:t>, </a:t>
            </a:r>
            <a:r>
              <a:rPr lang="it-IT" sz="2400" dirty="0" smtClean="0"/>
              <a:t>M.G et al.  </a:t>
            </a:r>
            <a:r>
              <a:rPr lang="it-IT" sz="2400" dirty="0" smtClean="0">
                <a:hlinkClick r:id="rId2"/>
              </a:rPr>
              <a:t>2010, </a:t>
            </a:r>
            <a:r>
              <a:rPr lang="it-IT" sz="2400" dirty="0">
                <a:hlinkClick r:id="rId2"/>
              </a:rPr>
              <a:t>MNRAS, </a:t>
            </a:r>
            <a:r>
              <a:rPr lang="it-IT" sz="2400" dirty="0" smtClean="0">
                <a:hlinkClick r:id="rId2"/>
              </a:rPr>
              <a:t>408, 1181</a:t>
            </a:r>
            <a:r>
              <a:rPr lang="it-IT" sz="2400" dirty="0" smtClean="0"/>
              <a:t>)</a:t>
            </a:r>
            <a:endParaRPr lang="it-IT" sz="2400" dirty="0"/>
          </a:p>
          <a:p>
            <a:pPr marL="0" indent="0">
              <a:buFont typeface="Arial" charset="0"/>
              <a:buNone/>
              <a:defRPr/>
            </a:pPr>
            <a:endParaRPr lang="it-IT" sz="2400" dirty="0"/>
          </a:p>
          <a:p>
            <a:pPr>
              <a:defRPr/>
            </a:pPr>
            <a:endParaRPr lang="it-IT" sz="2400" dirty="0"/>
          </a:p>
        </p:txBody>
      </p:sp>
      <p:sp>
        <p:nvSpPr>
          <p:cNvPr id="4" name="Footer Placeholder 3"/>
          <p:cNvSpPr>
            <a:spLocks noGrp="1"/>
          </p:cNvSpPr>
          <p:nvPr>
            <p:ph type="ftr" sz="quarter" idx="11"/>
          </p:nvPr>
        </p:nvSpPr>
        <p:spPr/>
        <p:txBody>
          <a:bodyPr/>
          <a:lstStyle/>
          <a:p>
            <a:r>
              <a:rPr lang="en-US" smtClean="0"/>
              <a:t>JAXA, 16th of October 2014</a:t>
            </a:r>
            <a:endParaRPr lang="en-US"/>
          </a:p>
        </p:txBody>
      </p:sp>
      <p:sp>
        <p:nvSpPr>
          <p:cNvPr id="3" name="Slide Number Placeholder 2"/>
          <p:cNvSpPr>
            <a:spLocks noGrp="1"/>
          </p:cNvSpPr>
          <p:nvPr>
            <p:ph type="sldNum" sz="quarter" idx="12"/>
          </p:nvPr>
        </p:nvSpPr>
        <p:spPr/>
        <p:txBody>
          <a:bodyPr/>
          <a:lstStyle/>
          <a:p>
            <a:fld id="{13D57211-7A55-44EE-B807-0733A2AB2DF9}" type="slidenum">
              <a:rPr lang="en-US" smtClean="0"/>
              <a:t>14</a:t>
            </a:fld>
            <a:endParaRPr lang="en-US"/>
          </a:p>
        </p:txBody>
      </p:sp>
    </p:spTree>
    <p:extLst>
      <p:ext uri="{BB962C8B-B14F-4D97-AF65-F5344CB8AC3E}">
        <p14:creationId xmlns:p14="http://schemas.microsoft.com/office/powerpoint/2010/main" val="39721186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7772400" cy="944562"/>
          </a:xfrm>
        </p:spPr>
        <p:txBody>
          <a:bodyPr>
            <a:normAutofit fontScale="90000"/>
          </a:bodyPr>
          <a:lstStyle/>
          <a:p>
            <a:r>
              <a:rPr lang="en-US" dirty="0" smtClean="0"/>
              <a:t/>
            </a:r>
            <a:br>
              <a:rPr lang="en-US" dirty="0" smtClean="0"/>
            </a:br>
            <a:r>
              <a:rPr lang="en-US" sz="3100" dirty="0" smtClean="0">
                <a:solidFill>
                  <a:srgbClr val="FF0000"/>
                </a:solidFill>
              </a:rPr>
              <a:t>How selection effects can influence correlation and cosmology and what is the circularity problem?</a:t>
            </a:r>
            <a:br>
              <a:rPr lang="en-US" sz="3100" dirty="0" smtClean="0">
                <a:solidFill>
                  <a:srgbClr val="FF0000"/>
                </a:solidFill>
              </a:rPr>
            </a:br>
            <a:r>
              <a:rPr lang="en-US" dirty="0" smtClean="0"/>
              <a:t> </a:t>
            </a:r>
            <a:endParaRPr lang="en-US" dirty="0"/>
          </a:p>
        </p:txBody>
      </p:sp>
      <p:sp>
        <p:nvSpPr>
          <p:cNvPr id="3" name="Content Placeholder 2"/>
          <p:cNvSpPr>
            <a:spLocks noGrp="1"/>
          </p:cNvSpPr>
          <p:nvPr>
            <p:ph idx="1"/>
          </p:nvPr>
        </p:nvSpPr>
        <p:spPr>
          <a:xfrm>
            <a:off x="457200" y="1524000"/>
            <a:ext cx="8229600" cy="4724400"/>
          </a:xfrm>
        </p:spPr>
        <p:txBody>
          <a:bodyPr>
            <a:normAutofit fontScale="92500" lnSpcReduction="20000"/>
          </a:bodyPr>
          <a:lstStyle/>
          <a:p>
            <a:r>
              <a:rPr lang="en-US" sz="2800" dirty="0" smtClean="0"/>
              <a:t>In </a:t>
            </a:r>
            <a:r>
              <a:rPr lang="en-US" sz="2800" dirty="0" err="1" smtClean="0">
                <a:solidFill>
                  <a:srgbClr val="FF0000"/>
                </a:solidFill>
              </a:rPr>
              <a:t>Dainotti</a:t>
            </a:r>
            <a:r>
              <a:rPr lang="en-US" sz="2800" dirty="0" smtClean="0">
                <a:solidFill>
                  <a:srgbClr val="FF0000"/>
                </a:solidFill>
              </a:rPr>
              <a:t> et al. 2013b MNRAS,</a:t>
            </a:r>
            <a:r>
              <a:rPr lang="en-US" sz="2800" dirty="0">
                <a:solidFill>
                  <a:srgbClr val="FF0000"/>
                </a:solidFill>
              </a:rPr>
              <a:t> </a:t>
            </a:r>
            <a:r>
              <a:rPr lang="en-US" sz="2800" dirty="0" smtClean="0">
                <a:solidFill>
                  <a:srgbClr val="FF0000"/>
                </a:solidFill>
              </a:rPr>
              <a:t>436, 82D </a:t>
            </a:r>
            <a:r>
              <a:rPr lang="en-US" sz="2800" dirty="0" smtClean="0"/>
              <a:t>it is shown how the change of the slope of the correlation can affect the cosmological parameters with </a:t>
            </a:r>
            <a:r>
              <a:rPr lang="en-US" sz="2800" dirty="0"/>
              <a:t>a simulated data set of 101 GRBs with a central value of </a:t>
            </a:r>
            <a:r>
              <a:rPr lang="en-US" sz="2800" dirty="0" smtClean="0"/>
              <a:t>the correlation </a:t>
            </a:r>
            <a:r>
              <a:rPr lang="en-US" sz="2800" dirty="0"/>
              <a:t>slope that differs on the intrinsic one by a 5</a:t>
            </a:r>
            <a:r>
              <a:rPr lang="en-US" sz="2800" i="1" dirty="0"/>
              <a:t>σ </a:t>
            </a:r>
            <a:r>
              <a:rPr lang="en-US" sz="2800" dirty="0" smtClean="0"/>
              <a:t>factor.</a:t>
            </a:r>
          </a:p>
          <a:p>
            <a:r>
              <a:rPr lang="en-US" sz="2800" dirty="0" smtClean="0"/>
              <a:t>The circularity problem derive from the fact that the parameters a and b depend on a given cosmology.</a:t>
            </a:r>
          </a:p>
          <a:p>
            <a:r>
              <a:rPr lang="en-US" sz="2800" dirty="0" smtClean="0"/>
              <a:t>A way to overcome this problem is to change contemporaneously the fit parameters and the cosmology</a:t>
            </a:r>
          </a:p>
          <a:p>
            <a:endParaRPr lang="en-US" sz="2800" dirty="0" smtClean="0"/>
          </a:p>
          <a:p>
            <a:endParaRPr lang="en-US" dirty="0"/>
          </a:p>
        </p:txBody>
      </p:sp>
      <p:sp>
        <p:nvSpPr>
          <p:cNvPr id="6" name="Footer Placeholder 5"/>
          <p:cNvSpPr>
            <a:spLocks noGrp="1"/>
          </p:cNvSpPr>
          <p:nvPr>
            <p:ph type="ftr" sz="quarter" idx="11"/>
          </p:nvPr>
        </p:nvSpPr>
        <p:spPr/>
        <p:txBody>
          <a:bodyPr/>
          <a:lstStyle/>
          <a:p>
            <a:r>
              <a:rPr lang="en-US" smtClean="0"/>
              <a:t>JAXA, 16th of October 2014</a:t>
            </a:r>
            <a:endParaRPr lang="en-US"/>
          </a:p>
        </p:txBody>
      </p:sp>
      <p:sp>
        <p:nvSpPr>
          <p:cNvPr id="5" name="Slide Number Placeholder 4"/>
          <p:cNvSpPr>
            <a:spLocks noGrp="1"/>
          </p:cNvSpPr>
          <p:nvPr>
            <p:ph type="sldNum" sz="quarter" idx="12"/>
          </p:nvPr>
        </p:nvSpPr>
        <p:spPr/>
        <p:txBody>
          <a:bodyPr/>
          <a:lstStyle/>
          <a:p>
            <a:fld id="{13D57211-7A55-44EE-B807-0733A2AB2DF9}" type="slidenum">
              <a:rPr lang="en-US" smtClean="0"/>
              <a:t>15</a:t>
            </a:fld>
            <a:endParaRPr lang="en-US"/>
          </a:p>
        </p:txBody>
      </p:sp>
    </p:spTree>
    <p:extLst>
      <p:ext uri="{BB962C8B-B14F-4D97-AF65-F5344CB8AC3E}">
        <p14:creationId xmlns:p14="http://schemas.microsoft.com/office/powerpoint/2010/main" val="1223239761"/>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5"/>
          <p:cNvSpPr>
            <a:spLocks noGrp="1"/>
          </p:cNvSpPr>
          <p:nvPr>
            <p:ph type="title"/>
          </p:nvPr>
        </p:nvSpPr>
        <p:spPr>
          <a:xfrm>
            <a:off x="228600" y="0"/>
            <a:ext cx="8763000" cy="685800"/>
          </a:xfrm>
        </p:spPr>
        <p:txBody>
          <a:bodyPr>
            <a:normAutofit/>
          </a:bodyPr>
          <a:lstStyle/>
          <a:p>
            <a:r>
              <a:rPr lang="en-US" dirty="0" smtClean="0"/>
              <a:t>Full sample : </a:t>
            </a:r>
            <a:r>
              <a:rPr lang="en-US" dirty="0" err="1" smtClean="0"/>
              <a:t>GRB+Sne</a:t>
            </a:r>
            <a:r>
              <a:rPr lang="en-US" dirty="0" smtClean="0"/>
              <a:t> +H(z) </a:t>
            </a:r>
            <a:endParaRPr lang="en-US" dirty="0"/>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04800" y="685800"/>
            <a:ext cx="8382000" cy="2819400"/>
          </a:xfrm>
          <a:prstGeom prst="rect">
            <a:avLst/>
          </a:prstGeom>
        </p:spPr>
      </p:pic>
      <p:sp>
        <p:nvSpPr>
          <p:cNvPr id="4" name="Footer Placeholder 3"/>
          <p:cNvSpPr>
            <a:spLocks noGrp="1"/>
          </p:cNvSpPr>
          <p:nvPr>
            <p:ph type="ftr" sz="quarter" idx="11"/>
          </p:nvPr>
        </p:nvSpPr>
        <p:spPr/>
        <p:txBody>
          <a:bodyPr/>
          <a:lstStyle/>
          <a:p>
            <a:r>
              <a:rPr lang="en-US" smtClean="0"/>
              <a:t>JAXA, 16th of October 2014</a:t>
            </a:r>
            <a:endParaRPr lang="en-US"/>
          </a:p>
        </p:txBody>
      </p:sp>
      <p:sp>
        <p:nvSpPr>
          <p:cNvPr id="3" name="Slide Number Placeholder 2"/>
          <p:cNvSpPr>
            <a:spLocks noGrp="1"/>
          </p:cNvSpPr>
          <p:nvPr>
            <p:ph type="sldNum" sz="quarter" idx="12"/>
          </p:nvPr>
        </p:nvSpPr>
        <p:spPr/>
        <p:txBody>
          <a:bodyPr/>
          <a:lstStyle/>
          <a:p>
            <a:fld id="{13D57211-7A55-44EE-B807-0733A2AB2DF9}" type="slidenum">
              <a:rPr lang="en-US" smtClean="0"/>
              <a:t>16</a:t>
            </a:fld>
            <a:endParaRPr lang="en-US"/>
          </a:p>
        </p:txBody>
      </p:sp>
      <p:sp>
        <p:nvSpPr>
          <p:cNvPr id="15" name="Rectangle 14"/>
          <p:cNvSpPr/>
          <p:nvPr/>
        </p:nvSpPr>
        <p:spPr>
          <a:xfrm>
            <a:off x="429491" y="3455535"/>
            <a:ext cx="8534400" cy="2677656"/>
          </a:xfrm>
          <a:prstGeom prst="rect">
            <a:avLst/>
          </a:prstGeom>
        </p:spPr>
        <p:txBody>
          <a:bodyPr wrap="square">
            <a:spAutoFit/>
          </a:bodyPr>
          <a:lstStyle/>
          <a:p>
            <a:r>
              <a:rPr lang="en-US" sz="2400" dirty="0" smtClean="0"/>
              <a:t>Parameters for non flat/flat models are not distinguishable:</a:t>
            </a:r>
          </a:p>
          <a:p>
            <a:r>
              <a:rPr lang="en-US" sz="2400" dirty="0"/>
              <a:t>Overestimated </a:t>
            </a:r>
            <a:r>
              <a:rPr lang="en-US" sz="2400" dirty="0" smtClean="0"/>
              <a:t>of the </a:t>
            </a:r>
            <a:r>
              <a:rPr lang="en-US" sz="2400" dirty="0"/>
              <a:t>13</a:t>
            </a:r>
            <a:r>
              <a:rPr lang="en-US" sz="2400" dirty="0" smtClean="0"/>
              <a:t>% in </a:t>
            </a:r>
            <a:r>
              <a:rPr lang="el-GR" sz="2400" dirty="0" smtClean="0"/>
              <a:t>Ω</a:t>
            </a:r>
            <a:r>
              <a:rPr lang="en-US" sz="1400" dirty="0" smtClean="0"/>
              <a:t>M</a:t>
            </a:r>
            <a:r>
              <a:rPr lang="en-US" sz="2400" dirty="0"/>
              <a:t>, compared to the </a:t>
            </a:r>
            <a:r>
              <a:rPr lang="en-US" sz="2400" dirty="0" err="1" smtClean="0"/>
              <a:t>Ia</a:t>
            </a:r>
            <a:r>
              <a:rPr lang="en-US" sz="2400" dirty="0" smtClean="0"/>
              <a:t> </a:t>
            </a:r>
            <a:r>
              <a:rPr lang="en-US" sz="2400" dirty="0" err="1" smtClean="0"/>
              <a:t>SNe</a:t>
            </a:r>
            <a:r>
              <a:rPr lang="en-US" sz="2400" dirty="0" smtClean="0"/>
              <a:t> (</a:t>
            </a:r>
            <a:r>
              <a:rPr lang="el-GR" sz="2400" dirty="0"/>
              <a:t>Ω</a:t>
            </a:r>
            <a:r>
              <a:rPr lang="en-US" sz="1400" dirty="0"/>
              <a:t>M</a:t>
            </a:r>
            <a:r>
              <a:rPr lang="en-US" sz="2400" dirty="0" smtClean="0"/>
              <a:t> </a:t>
            </a:r>
            <a:r>
              <a:rPr lang="en-US" sz="2400" dirty="0"/>
              <a:t>, </a:t>
            </a:r>
            <a:r>
              <a:rPr lang="en-US" sz="2400" i="1" dirty="0" err="1"/>
              <a:t>σ</a:t>
            </a:r>
            <a:r>
              <a:rPr lang="en-US" sz="1600" dirty="0" err="1" smtClean="0"/>
              <a:t>M</a:t>
            </a:r>
            <a:r>
              <a:rPr lang="en-US" sz="2400" dirty="0"/>
              <a:t>) = (</a:t>
            </a:r>
            <a:r>
              <a:rPr lang="en-US" sz="2400" dirty="0" smtClean="0"/>
              <a:t>0.27, </a:t>
            </a:r>
            <a:r>
              <a:rPr lang="en-US" sz="2400" dirty="0"/>
              <a:t>0.034),  while </a:t>
            </a:r>
            <a:r>
              <a:rPr lang="en-US" sz="2400" i="1" dirty="0" smtClean="0"/>
              <a:t>H</a:t>
            </a:r>
            <a:r>
              <a:rPr lang="en-US" dirty="0" smtClean="0"/>
              <a:t>0</a:t>
            </a:r>
            <a:r>
              <a:rPr lang="en-US" sz="2400" dirty="0"/>
              <a:t>, best-fitting value is </a:t>
            </a:r>
            <a:r>
              <a:rPr lang="en-US" sz="2400" dirty="0" smtClean="0"/>
              <a:t>compatible </a:t>
            </a:r>
            <a:r>
              <a:rPr lang="en-US" sz="2400" dirty="0"/>
              <a:t>in 1</a:t>
            </a:r>
            <a:r>
              <a:rPr lang="en-US" sz="2400" i="1" dirty="0"/>
              <a:t>σ </a:t>
            </a:r>
            <a:r>
              <a:rPr lang="en-US" sz="2400" dirty="0"/>
              <a:t>compared to other </a:t>
            </a:r>
            <a:r>
              <a:rPr lang="en-US" sz="2400" dirty="0" smtClean="0"/>
              <a:t>probes.</a:t>
            </a:r>
          </a:p>
          <a:p>
            <a:endParaRPr lang="en-US" sz="2400" dirty="0"/>
          </a:p>
          <a:p>
            <a:r>
              <a:rPr lang="en-US" sz="2400" dirty="0" smtClean="0"/>
              <a:t>This </a:t>
            </a:r>
            <a:r>
              <a:rPr lang="en-US" sz="2400" dirty="0"/>
              <a:t>compatibility of </a:t>
            </a:r>
            <a:r>
              <a:rPr lang="en-US" sz="2400" i="1" dirty="0"/>
              <a:t>H</a:t>
            </a:r>
            <a:r>
              <a:rPr lang="en-US" dirty="0"/>
              <a:t>0</a:t>
            </a:r>
            <a:r>
              <a:rPr lang="en-US" sz="2400" dirty="0"/>
              <a:t> is due to the large intrinsic scatter associated with the simulated sample.</a:t>
            </a:r>
          </a:p>
        </p:txBody>
      </p:sp>
    </p:spTree>
    <p:extLst>
      <p:ext uri="{BB962C8B-B14F-4D97-AF65-F5344CB8AC3E}">
        <p14:creationId xmlns:p14="http://schemas.microsoft.com/office/powerpoint/2010/main" val="653105985"/>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1"/>
          <p:cNvSpPr>
            <a:spLocks noGrp="1"/>
          </p:cNvSpPr>
          <p:nvPr>
            <p:ph type="title"/>
          </p:nvPr>
        </p:nvSpPr>
        <p:spPr>
          <a:xfrm>
            <a:off x="228600" y="15240"/>
            <a:ext cx="8686800" cy="822960"/>
          </a:xfrm>
        </p:spPr>
        <p:txBody>
          <a:bodyPr>
            <a:normAutofit/>
          </a:bodyPr>
          <a:lstStyle/>
          <a:p>
            <a:r>
              <a:rPr lang="en-US" dirty="0" smtClean="0"/>
              <a:t>High luminous sample: GRBs only </a:t>
            </a:r>
            <a:endParaRPr lang="en-US"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838201"/>
            <a:ext cx="8124825" cy="3276600"/>
          </a:xfrm>
          <a:prstGeom prst="rect">
            <a:avLst/>
          </a:prstGeom>
        </p:spPr>
      </p:pic>
      <p:sp>
        <p:nvSpPr>
          <p:cNvPr id="7" name="Footer Placeholder 6"/>
          <p:cNvSpPr>
            <a:spLocks noGrp="1"/>
          </p:cNvSpPr>
          <p:nvPr>
            <p:ph type="ftr" sz="quarter" idx="11"/>
          </p:nvPr>
        </p:nvSpPr>
        <p:spPr/>
        <p:txBody>
          <a:bodyPr/>
          <a:lstStyle/>
          <a:p>
            <a:r>
              <a:rPr lang="en-US" smtClean="0"/>
              <a:t>JAXA, 16th of October 2014</a:t>
            </a:r>
            <a:endParaRPr lang="en-US"/>
          </a:p>
        </p:txBody>
      </p:sp>
      <p:sp>
        <p:nvSpPr>
          <p:cNvPr id="3" name="Slide Number Placeholder 2"/>
          <p:cNvSpPr>
            <a:spLocks noGrp="1"/>
          </p:cNvSpPr>
          <p:nvPr>
            <p:ph type="sldNum" sz="quarter" idx="12"/>
          </p:nvPr>
        </p:nvSpPr>
        <p:spPr/>
        <p:txBody>
          <a:bodyPr/>
          <a:lstStyle/>
          <a:p>
            <a:fld id="{13D57211-7A55-44EE-B807-0733A2AB2DF9}" type="slidenum">
              <a:rPr lang="en-US" smtClean="0"/>
              <a:t>17</a:t>
            </a:fld>
            <a:endParaRPr lang="en-US"/>
          </a:p>
        </p:txBody>
      </p:sp>
      <p:sp>
        <p:nvSpPr>
          <p:cNvPr id="2" name="Rectangle 1"/>
          <p:cNvSpPr/>
          <p:nvPr/>
        </p:nvSpPr>
        <p:spPr>
          <a:xfrm>
            <a:off x="304800" y="4191000"/>
            <a:ext cx="8610600" cy="2308324"/>
          </a:xfrm>
          <a:prstGeom prst="rect">
            <a:avLst/>
          </a:prstGeom>
        </p:spPr>
        <p:txBody>
          <a:bodyPr wrap="square">
            <a:spAutoFit/>
          </a:bodyPr>
          <a:lstStyle/>
          <a:p>
            <a:r>
              <a:rPr lang="en-US" sz="2400" dirty="0" smtClean="0"/>
              <a:t>Threshold </a:t>
            </a:r>
            <a:r>
              <a:rPr lang="en-US" sz="2400" dirty="0"/>
              <a:t>value (log L</a:t>
            </a:r>
            <a:r>
              <a:rPr lang="en-US" sz="2400" dirty="0" smtClean="0"/>
              <a:t>∗X)</a:t>
            </a:r>
            <a:r>
              <a:rPr lang="en-US" sz="2000" dirty="0" err="1" smtClean="0"/>
              <a:t>th</a:t>
            </a:r>
            <a:r>
              <a:rPr lang="en-US" sz="2400" dirty="0" smtClean="0"/>
              <a:t> </a:t>
            </a:r>
            <a:r>
              <a:rPr lang="en-US" sz="2400" dirty="0"/>
              <a:t>= </a:t>
            </a:r>
            <a:r>
              <a:rPr lang="en-US" sz="2400" dirty="0" smtClean="0"/>
              <a:t>48.7, we are far well enough to the point in which the corrected luminosity function departs from the observed value Lx=47.</a:t>
            </a:r>
          </a:p>
          <a:p>
            <a:r>
              <a:rPr lang="en-US" sz="2400" dirty="0" err="1" smtClean="0"/>
              <a:t>HighL</a:t>
            </a:r>
            <a:r>
              <a:rPr lang="en-US" sz="2400" dirty="0" smtClean="0"/>
              <a:t> </a:t>
            </a:r>
            <a:r>
              <a:rPr lang="en-US" sz="2400" dirty="0"/>
              <a:t>sample differs of 5% in the value of </a:t>
            </a:r>
            <a:r>
              <a:rPr lang="en-US" sz="2400" dirty="0" smtClean="0"/>
              <a:t>H</a:t>
            </a:r>
            <a:r>
              <a:rPr lang="en-US" sz="2000" dirty="0" smtClean="0"/>
              <a:t>0</a:t>
            </a:r>
            <a:r>
              <a:rPr lang="en-US" sz="2400" dirty="0" smtClean="0"/>
              <a:t> computed </a:t>
            </a:r>
            <a:r>
              <a:rPr lang="en-US" sz="2400" dirty="0"/>
              <a:t>in Peterson et al. 2010, while the scatter in </a:t>
            </a:r>
            <a:r>
              <a:rPr lang="el-GR" sz="2400" dirty="0"/>
              <a:t>Ω</a:t>
            </a:r>
            <a:r>
              <a:rPr lang="en-US" sz="1400" dirty="0"/>
              <a:t>M</a:t>
            </a:r>
            <a:r>
              <a:rPr lang="en-US" sz="2400" dirty="0" smtClean="0"/>
              <a:t> is underestimated </a:t>
            </a:r>
            <a:r>
              <a:rPr lang="en-US" sz="2400" dirty="0"/>
              <a:t>by the 13</a:t>
            </a:r>
            <a:r>
              <a:rPr lang="en-US" sz="2400" dirty="0" smtClean="0"/>
              <a:t>%.</a:t>
            </a:r>
            <a:endParaRPr lang="en-US" sz="2400" dirty="0"/>
          </a:p>
        </p:txBody>
      </p:sp>
    </p:spTree>
    <p:extLst>
      <p:ext uri="{BB962C8B-B14F-4D97-AF65-F5344CB8AC3E}">
        <p14:creationId xmlns:p14="http://schemas.microsoft.com/office/powerpoint/2010/main" val="2951433567"/>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6037" name="Rectangle 5"/>
          <p:cNvSpPr>
            <a:spLocks noGrp="1" noRot="1" noChangeArrowheads="1"/>
          </p:cNvSpPr>
          <p:nvPr>
            <p:ph type="title"/>
          </p:nvPr>
        </p:nvSpPr>
        <p:spPr>
          <a:xfrm>
            <a:off x="457200" y="-304800"/>
            <a:ext cx="8229600" cy="1143000"/>
          </a:xfrm>
        </p:spPr>
        <p:txBody>
          <a:bodyPr>
            <a:normAutofit fontScale="90000"/>
          </a:bodyPr>
          <a:lstStyle/>
          <a:p>
            <a:pPr eaLnBrk="1" hangingPunct="1">
              <a:defRPr/>
            </a:pPr>
            <a:r>
              <a:rPr lang="en-US" altLang="en-US" sz="4000" smtClean="0"/>
              <a:t>Distance ladder: from SNe to GRBs</a:t>
            </a:r>
            <a:endParaRPr lang="ru-RU" altLang="en-US" sz="4000" smtClean="0"/>
          </a:p>
        </p:txBody>
      </p:sp>
      <p:pic>
        <p:nvPicPr>
          <p:cNvPr id="24582"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916" y="990600"/>
            <a:ext cx="9144000" cy="5653087"/>
          </a:xfrm>
          <a:noFill/>
        </p:spPr>
      </p:pic>
      <p:sp>
        <p:nvSpPr>
          <p:cNvPr id="2" name="Footer Placeholder 1"/>
          <p:cNvSpPr>
            <a:spLocks noGrp="1"/>
          </p:cNvSpPr>
          <p:nvPr>
            <p:ph type="ftr" sz="quarter" idx="11"/>
          </p:nvPr>
        </p:nvSpPr>
        <p:spPr/>
        <p:txBody>
          <a:bodyPr/>
          <a:lstStyle/>
          <a:p>
            <a:r>
              <a:rPr lang="en-US" smtClean="0"/>
              <a:t>JAXA, 16th of October 2014</a:t>
            </a:r>
            <a:endParaRPr lang="en-US"/>
          </a:p>
        </p:txBody>
      </p:sp>
      <p:sp>
        <p:nvSpPr>
          <p:cNvPr id="3" name="Slide Number Placeholder 2"/>
          <p:cNvSpPr>
            <a:spLocks noGrp="1"/>
          </p:cNvSpPr>
          <p:nvPr>
            <p:ph type="sldNum" sz="quarter" idx="12"/>
          </p:nvPr>
        </p:nvSpPr>
        <p:spPr/>
        <p:txBody>
          <a:bodyPr/>
          <a:lstStyle/>
          <a:p>
            <a:fld id="{13D57211-7A55-44EE-B807-0733A2AB2DF9}" type="slidenum">
              <a:rPr lang="en-US" smtClean="0"/>
              <a:t>18</a:t>
            </a:fld>
            <a:endParaRPr lang="en-US"/>
          </a:p>
        </p:txBody>
      </p:sp>
      <p:sp>
        <p:nvSpPr>
          <p:cNvPr id="4" name="TextBox 3"/>
          <p:cNvSpPr txBox="1"/>
          <p:nvPr/>
        </p:nvSpPr>
        <p:spPr>
          <a:xfrm>
            <a:off x="609600" y="641866"/>
            <a:ext cx="6960175" cy="369332"/>
          </a:xfrm>
          <a:prstGeom prst="rect">
            <a:avLst/>
          </a:prstGeom>
          <a:noFill/>
        </p:spPr>
        <p:txBody>
          <a:bodyPr wrap="none" rtlCol="0">
            <a:spAutoFit/>
          </a:bodyPr>
          <a:lstStyle/>
          <a:p>
            <a:r>
              <a:rPr lang="en-US" dirty="0" err="1" smtClean="0"/>
              <a:t>Postnikov</a:t>
            </a:r>
            <a:r>
              <a:rPr lang="en-US" dirty="0" smtClean="0"/>
              <a:t>, </a:t>
            </a:r>
            <a:r>
              <a:rPr lang="en-US" dirty="0" err="1" smtClean="0"/>
              <a:t>Dainotti</a:t>
            </a:r>
            <a:r>
              <a:rPr lang="en-US" dirty="0" smtClean="0"/>
              <a:t>, </a:t>
            </a:r>
            <a:r>
              <a:rPr lang="en-US" dirty="0" err="1" smtClean="0"/>
              <a:t>Hernadez</a:t>
            </a:r>
            <a:r>
              <a:rPr lang="en-US" dirty="0" smtClean="0"/>
              <a:t> &amp; </a:t>
            </a:r>
            <a:r>
              <a:rPr lang="en-US" dirty="0" err="1" smtClean="0"/>
              <a:t>Capozziello</a:t>
            </a:r>
            <a:r>
              <a:rPr lang="en-US" dirty="0" smtClean="0"/>
              <a:t> 2014,APJ, </a:t>
            </a:r>
            <a:r>
              <a:rPr lang="en-US" dirty="0"/>
              <a:t>783, 126P.</a:t>
            </a:r>
          </a:p>
        </p:txBody>
      </p:sp>
    </p:spTree>
    <p:extLst>
      <p:ext uri="{BB962C8B-B14F-4D97-AF65-F5344CB8AC3E}">
        <p14:creationId xmlns:p14="http://schemas.microsoft.com/office/powerpoint/2010/main" val="25583777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5181600"/>
            <a:ext cx="4357255" cy="856566"/>
          </a:xfrm>
        </p:spPr>
        <p:txBody>
          <a:bodyPr>
            <a:normAutofit fontScale="90000"/>
          </a:bodyPr>
          <a:lstStyle/>
          <a:p>
            <a:r>
              <a:rPr lang="en-US" b="1" dirty="0" smtClean="0"/>
              <a:t>Long Sample and GRB-</a:t>
            </a:r>
            <a:r>
              <a:rPr lang="en-US" b="1" dirty="0" err="1" smtClean="0"/>
              <a:t>Sne</a:t>
            </a:r>
            <a:r>
              <a:rPr lang="en-US" b="1" dirty="0" smtClean="0"/>
              <a:t> associated sample</a:t>
            </a:r>
            <a:r>
              <a:rPr lang="en-US" dirty="0" smtClean="0"/>
              <a:t>. </a:t>
            </a:r>
            <a:endParaRPr lang="en-US" dirty="0"/>
          </a:p>
        </p:txBody>
      </p:sp>
      <p:sp>
        <p:nvSpPr>
          <p:cNvPr id="3" name="Content Placeholder 2"/>
          <p:cNvSpPr>
            <a:spLocks noGrp="1"/>
          </p:cNvSpPr>
          <p:nvPr>
            <p:ph idx="1"/>
          </p:nvPr>
        </p:nvSpPr>
        <p:spPr>
          <a:xfrm>
            <a:off x="609600" y="1600200"/>
            <a:ext cx="7924800" cy="4114800"/>
          </a:xfrm>
          <a:prstGeom prst="rect">
            <a:avLst/>
          </a:prstGeom>
        </p:spPr>
        <p:txBody>
          <a:bodyPr/>
          <a:lstStyle/>
          <a:p>
            <a:r>
              <a:rPr lang="en-US" dirty="0"/>
              <a:t> </a:t>
            </a:r>
          </a:p>
        </p:txBody>
      </p:sp>
      <p:sp>
        <p:nvSpPr>
          <p:cNvPr id="7" name="Footer Placeholder 6"/>
          <p:cNvSpPr>
            <a:spLocks noGrp="1"/>
          </p:cNvSpPr>
          <p:nvPr>
            <p:ph type="ftr" sz="quarter" idx="11"/>
          </p:nvPr>
        </p:nvSpPr>
        <p:spPr/>
        <p:txBody>
          <a:bodyPr/>
          <a:lstStyle/>
          <a:p>
            <a:r>
              <a:rPr lang="en-US" smtClean="0"/>
              <a:t>JAXA, 16th of October 2014</a:t>
            </a:r>
            <a:endParaRPr lang="en-US"/>
          </a:p>
        </p:txBody>
      </p:sp>
      <p:sp>
        <p:nvSpPr>
          <p:cNvPr id="8" name="Slide Number Placeholder 7"/>
          <p:cNvSpPr>
            <a:spLocks noGrp="1"/>
          </p:cNvSpPr>
          <p:nvPr>
            <p:ph type="sldNum" sz="quarter" idx="12"/>
          </p:nvPr>
        </p:nvSpPr>
        <p:spPr/>
        <p:txBody>
          <a:bodyPr/>
          <a:lstStyle/>
          <a:p>
            <a:fld id="{13D57211-7A55-44EE-B807-0733A2AB2DF9}" type="slidenum">
              <a:rPr lang="en-US" smtClean="0"/>
              <a:t>19</a:t>
            </a:fld>
            <a:endParaRPr lang="en-US"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904" y="2209800"/>
            <a:ext cx="4343400" cy="2955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1999" y="2368416"/>
            <a:ext cx="4495800" cy="2955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4724400" y="5297510"/>
            <a:ext cx="4343399" cy="523220"/>
          </a:xfrm>
          <a:prstGeom prst="rect">
            <a:avLst/>
          </a:prstGeom>
        </p:spPr>
        <p:txBody>
          <a:bodyPr wrap="square">
            <a:spAutoFit/>
          </a:bodyPr>
          <a:lstStyle/>
          <a:p>
            <a:r>
              <a:rPr lang="en-US" sz="2800" b="1" dirty="0"/>
              <a:t>XRF </a:t>
            </a:r>
            <a:r>
              <a:rPr lang="en-US" sz="2800" b="1" dirty="0" smtClean="0"/>
              <a:t>and </a:t>
            </a:r>
            <a:r>
              <a:rPr lang="en-US" sz="2800" b="1" dirty="0"/>
              <a:t>Short </a:t>
            </a:r>
            <a:r>
              <a:rPr lang="en-US" sz="2800" b="1" dirty="0" smtClean="0"/>
              <a:t>GRBs</a:t>
            </a:r>
            <a:endParaRPr lang="en-US" sz="2800" b="1" dirty="0"/>
          </a:p>
        </p:txBody>
      </p:sp>
      <p:sp>
        <p:nvSpPr>
          <p:cNvPr id="6" name="TextBox 5"/>
          <p:cNvSpPr txBox="1"/>
          <p:nvPr/>
        </p:nvSpPr>
        <p:spPr>
          <a:xfrm>
            <a:off x="266699" y="286434"/>
            <a:ext cx="8648701" cy="1877437"/>
          </a:xfrm>
          <a:prstGeom prst="rect">
            <a:avLst/>
          </a:prstGeom>
          <a:noFill/>
        </p:spPr>
        <p:txBody>
          <a:bodyPr wrap="square" rtlCol="0">
            <a:spAutoFit/>
          </a:bodyPr>
          <a:lstStyle/>
          <a:p>
            <a:r>
              <a:rPr lang="en-US" sz="3200" dirty="0" smtClean="0">
                <a:solidFill>
                  <a:srgbClr val="FF0000"/>
                </a:solidFill>
              </a:rPr>
              <a:t>Looking for a more homogeneous sample for a “Standard GRB set” both for cosmology and for a more precise redshift estimator </a:t>
            </a:r>
          </a:p>
          <a:p>
            <a:r>
              <a:rPr lang="en-US" sz="2000" b="1" dirty="0" smtClean="0"/>
              <a:t>(</a:t>
            </a:r>
            <a:r>
              <a:rPr lang="en-US" sz="2000" b="1" dirty="0" err="1" smtClean="0"/>
              <a:t>Dainotti</a:t>
            </a:r>
            <a:r>
              <a:rPr lang="en-US" sz="2000" b="1" dirty="0" smtClean="0"/>
              <a:t> et al. </a:t>
            </a:r>
            <a:r>
              <a:rPr lang="en-US" sz="2000" b="1" dirty="0" err="1" smtClean="0"/>
              <a:t>ApJ</a:t>
            </a:r>
            <a:r>
              <a:rPr lang="en-US" sz="2000" b="1" dirty="0" smtClean="0"/>
              <a:t> submitted)</a:t>
            </a:r>
            <a:endParaRPr lang="en-US" sz="2000" b="1" dirty="0"/>
          </a:p>
        </p:txBody>
      </p:sp>
    </p:spTree>
    <p:extLst>
      <p:ext uri="{BB962C8B-B14F-4D97-AF65-F5344CB8AC3E}">
        <p14:creationId xmlns:p14="http://schemas.microsoft.com/office/powerpoint/2010/main" val="2595113794"/>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 name="Rectangle 2"/>
          <p:cNvSpPr>
            <a:spLocks noGrp="1" noChangeArrowheads="1"/>
          </p:cNvSpPr>
          <p:nvPr>
            <p:ph type="title"/>
          </p:nvPr>
        </p:nvSpPr>
        <p:spPr>
          <a:xfrm>
            <a:off x="609600" y="228600"/>
            <a:ext cx="7364413" cy="431800"/>
          </a:xfrm>
          <a:solidFill>
            <a:srgbClr val="FFFF00"/>
          </a:solidFill>
        </p:spPr>
        <p:txBody>
          <a:bodyPr rtlCol="0">
            <a:normAutofit fontScale="90000"/>
          </a:bodyPr>
          <a:lstStyle/>
          <a:p>
            <a:pPr eaLnBrk="1" fontAlgn="auto" hangingPunct="1">
              <a:spcAft>
                <a:spcPts val="0"/>
              </a:spcAft>
              <a:defRPr/>
            </a:pPr>
            <a:r>
              <a:rPr lang="en-US" sz="4000" dirty="0" smtClean="0"/>
              <a:t/>
            </a:r>
            <a:br>
              <a:rPr lang="en-US" sz="4000" dirty="0" smtClean="0"/>
            </a:br>
            <a:r>
              <a:rPr lang="en-US" sz="4000" dirty="0"/>
              <a:t/>
            </a:r>
            <a:br>
              <a:rPr lang="en-US" sz="4000" dirty="0"/>
            </a:br>
            <a:r>
              <a:rPr lang="en-US" sz="4000" dirty="0" smtClean="0"/>
              <a:t/>
            </a:r>
            <a:br>
              <a:rPr lang="en-US" sz="4000" dirty="0" smtClean="0"/>
            </a:br>
            <a:r>
              <a:rPr lang="en-US" sz="4000" dirty="0"/>
              <a:t/>
            </a:r>
            <a:br>
              <a:rPr lang="en-US" sz="4000" dirty="0"/>
            </a:br>
            <a:r>
              <a:rPr lang="en-US" sz="4000" dirty="0" smtClean="0"/>
              <a:t>    </a:t>
            </a:r>
            <a:r>
              <a:rPr lang="en-US" sz="2700" dirty="0" smtClean="0"/>
              <a:t>why GRBs as possible cosmological tools?</a:t>
            </a:r>
          </a:p>
        </p:txBody>
      </p:sp>
      <p:sp>
        <p:nvSpPr>
          <p:cNvPr id="4" name="Text Placeholder 3"/>
          <p:cNvSpPr>
            <a:spLocks noGrp="1"/>
          </p:cNvSpPr>
          <p:nvPr>
            <p:ph type="body" sz="half" idx="2"/>
          </p:nvPr>
        </p:nvSpPr>
        <p:spPr>
          <a:xfrm>
            <a:off x="304800" y="838200"/>
            <a:ext cx="8612188" cy="5776912"/>
          </a:xfrm>
        </p:spPr>
        <p:txBody>
          <a:bodyPr>
            <a:normAutofit/>
          </a:bodyPr>
          <a:lstStyle/>
          <a:p>
            <a:r>
              <a:rPr lang="en-US" altLang="en-US" sz="2400" dirty="0" smtClean="0">
                <a:solidFill>
                  <a:srgbClr val="FF0000"/>
                </a:solidFill>
                <a:latin typeface="Aharoni" pitchFamily="2" charset="-79"/>
                <a:cs typeface="Aharoni" pitchFamily="2" charset="-79"/>
              </a:rPr>
              <a:t>				Because</a:t>
            </a:r>
          </a:p>
          <a:p>
            <a:r>
              <a:rPr lang="en-US" altLang="en-US" sz="2400" dirty="0" smtClean="0">
                <a:latin typeface="Aharoni" pitchFamily="2" charset="-79"/>
                <a:cs typeface="Aharoni" pitchFamily="2" charset="-79"/>
              </a:rPr>
              <a:t>They are the farthest astrophysical objects ever observed up to z=9.46 (</a:t>
            </a:r>
            <a:r>
              <a:rPr lang="en-US" altLang="en-US" sz="2400" dirty="0" err="1" smtClean="0">
                <a:latin typeface="Aharoni" pitchFamily="2" charset="-79"/>
                <a:cs typeface="Aharoni" pitchFamily="2" charset="-79"/>
              </a:rPr>
              <a:t>Cucchiara</a:t>
            </a:r>
            <a:r>
              <a:rPr lang="en-US" altLang="en-US" sz="2400" dirty="0" smtClean="0">
                <a:latin typeface="Aharoni" pitchFamily="2" charset="-79"/>
                <a:cs typeface="Aharoni" pitchFamily="2" charset="-79"/>
              </a:rPr>
              <a:t> et al. 2011)</a:t>
            </a:r>
          </a:p>
          <a:p>
            <a:endParaRPr lang="en-US" altLang="en-US" sz="2400" dirty="0" smtClean="0">
              <a:latin typeface="Aharoni" pitchFamily="2" charset="-79"/>
              <a:cs typeface="Aharoni" pitchFamily="2" charset="-79"/>
            </a:endParaRPr>
          </a:p>
          <a:p>
            <a:r>
              <a:rPr lang="en-US" altLang="en-US" sz="2400" b="1" dirty="0" smtClean="0">
                <a:latin typeface="Aharoni" pitchFamily="2" charset="-79"/>
                <a:cs typeface="Aharoni" pitchFamily="2" charset="-79"/>
              </a:rPr>
              <a:t>Much more distant than SN </a:t>
            </a:r>
            <a:r>
              <a:rPr lang="en-US" altLang="en-US" sz="2400" b="1" dirty="0" err="1" smtClean="0">
                <a:latin typeface="Aharoni" pitchFamily="2" charset="-79"/>
                <a:cs typeface="Aharoni" pitchFamily="2" charset="-79"/>
              </a:rPr>
              <a:t>Ia</a:t>
            </a:r>
            <a:r>
              <a:rPr lang="en-US" altLang="en-US" sz="2400" b="1" dirty="0" smtClean="0">
                <a:latin typeface="Aharoni" pitchFamily="2" charset="-79"/>
                <a:cs typeface="Aharoni" pitchFamily="2" charset="-79"/>
              </a:rPr>
              <a:t> (z=1.7) and quasars (z=6)</a:t>
            </a:r>
          </a:p>
          <a:p>
            <a:endParaRPr lang="en-US" altLang="en-US" sz="2400" b="1" dirty="0" smtClean="0">
              <a:latin typeface="Aharoni" pitchFamily="2" charset="-79"/>
              <a:cs typeface="Aharoni" pitchFamily="2" charset="-79"/>
            </a:endParaRPr>
          </a:p>
          <a:p>
            <a:r>
              <a:rPr lang="en-US" altLang="en-US" sz="2400" b="1" dirty="0" smtClean="0">
                <a:latin typeface="Aharoni" pitchFamily="2" charset="-79"/>
                <a:cs typeface="Aharoni" pitchFamily="2" charset="-79"/>
              </a:rPr>
              <a:t>Free from dust extinction</a:t>
            </a:r>
          </a:p>
          <a:p>
            <a:endParaRPr lang="en-US" altLang="en-US" sz="2400" b="1" dirty="0" smtClean="0">
              <a:latin typeface="Aharoni" pitchFamily="2" charset="-79"/>
              <a:cs typeface="Aharoni" pitchFamily="2" charset="-79"/>
            </a:endParaRPr>
          </a:p>
          <a:p>
            <a:r>
              <a:rPr lang="en-US" altLang="en-US" sz="2400" b="1" dirty="0" smtClean="0">
                <a:solidFill>
                  <a:srgbClr val="FF0000"/>
                </a:solidFill>
                <a:latin typeface="Aharoni" pitchFamily="2" charset="-79"/>
                <a:cs typeface="Aharoni" pitchFamily="2" charset="-79"/>
              </a:rPr>
              <a:t>				BUT</a:t>
            </a:r>
          </a:p>
          <a:p>
            <a:r>
              <a:rPr lang="en-US" altLang="en-US" sz="2400" b="1" dirty="0" smtClean="0">
                <a:latin typeface="Aharoni" pitchFamily="2" charset="-79"/>
                <a:cs typeface="Aharoni" pitchFamily="2" charset="-79"/>
              </a:rPr>
              <a:t>They don’t seem to be standard candles with their luminosities spanning over 8 order of magnitudes</a:t>
            </a:r>
            <a:endParaRPr lang="it-IT" altLang="en-US" sz="2400" b="1" dirty="0" smtClean="0">
              <a:latin typeface="Aharoni" pitchFamily="2" charset="-79"/>
              <a:cs typeface="Aharoni" pitchFamily="2" charset="-79"/>
            </a:endParaRPr>
          </a:p>
        </p:txBody>
      </p:sp>
      <p:sp>
        <p:nvSpPr>
          <p:cNvPr id="2" name="Footer Placeholder 1"/>
          <p:cNvSpPr>
            <a:spLocks noGrp="1"/>
          </p:cNvSpPr>
          <p:nvPr>
            <p:ph type="ftr" sz="quarter" idx="11"/>
          </p:nvPr>
        </p:nvSpPr>
        <p:spPr/>
        <p:txBody>
          <a:bodyPr/>
          <a:lstStyle/>
          <a:p>
            <a:r>
              <a:rPr lang="en-US" smtClean="0"/>
              <a:t>JAXA, 16th of October 2014</a:t>
            </a:r>
            <a:endParaRPr lang="en-US"/>
          </a:p>
        </p:txBody>
      </p:sp>
      <p:sp>
        <p:nvSpPr>
          <p:cNvPr id="3" name="Slide Number Placeholder 2"/>
          <p:cNvSpPr>
            <a:spLocks noGrp="1"/>
          </p:cNvSpPr>
          <p:nvPr>
            <p:ph type="sldNum" sz="quarter" idx="12"/>
          </p:nvPr>
        </p:nvSpPr>
        <p:spPr/>
        <p:txBody>
          <a:bodyPr/>
          <a:lstStyle/>
          <a:p>
            <a:fld id="{13D57211-7A55-44EE-B807-0733A2AB2DF9}" type="slidenum">
              <a:rPr lang="en-US" smtClean="0"/>
              <a:t>2</a:t>
            </a:fld>
            <a:endParaRPr lang="en-US"/>
          </a:p>
        </p:txBody>
      </p:sp>
    </p:spTree>
    <p:extLst>
      <p:ext uri="{BB962C8B-B14F-4D97-AF65-F5344CB8AC3E}">
        <p14:creationId xmlns:p14="http://schemas.microsoft.com/office/powerpoint/2010/main" val="741167855"/>
      </p:ext>
    </p:extLst>
  </p:cSld>
  <p:clrMapOvr>
    <a:masterClrMapping/>
  </p:clrMapOvr>
  <p:transition xmlns:p14="http://schemas.microsoft.com/office/powerpoint/2010/main">
    <p:wipe dir="d"/>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fade">
                                      <p:cBhvr>
                                        <p:cTn id="11" dur="1000"/>
                                        <p:tgtEl>
                                          <p:spTgt spid="4">
                                            <p:txEl>
                                              <p:pRg st="0" end="0"/>
                                            </p:txEl>
                                          </p:spTgt>
                                        </p:tgtEl>
                                      </p:cBhvr>
                                    </p:animEffect>
                                    <p:anim calcmode="lin" valueType="num">
                                      <p:cBhvr>
                                        <p:cTn id="12"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4">
                                            <p:txEl>
                                              <p:pRg st="1" end="1"/>
                                            </p:txEl>
                                          </p:spTgt>
                                        </p:tgtEl>
                                        <p:attrNameLst>
                                          <p:attrName>style.visibility</p:attrName>
                                        </p:attrNameLst>
                                      </p:cBhvr>
                                      <p:to>
                                        <p:strVal val="visible"/>
                                      </p:to>
                                    </p:set>
                                    <p:animEffect transition="in" filter="fade">
                                      <p:cBhvr>
                                        <p:cTn id="18" dur="1000"/>
                                        <p:tgtEl>
                                          <p:spTgt spid="4">
                                            <p:txEl>
                                              <p:pRg st="1" end="1"/>
                                            </p:txEl>
                                          </p:spTgt>
                                        </p:tgtEl>
                                      </p:cBhvr>
                                    </p:animEffect>
                                    <p:anim calcmode="lin" valueType="num">
                                      <p:cBhvr>
                                        <p:cTn id="19"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0"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Effect transition="in" filter="fade">
                                      <p:cBhvr>
                                        <p:cTn id="25" dur="1000"/>
                                        <p:tgtEl>
                                          <p:spTgt spid="4">
                                            <p:txEl>
                                              <p:pRg st="3" end="3"/>
                                            </p:txEl>
                                          </p:spTgt>
                                        </p:tgtEl>
                                      </p:cBhvr>
                                    </p:animEffect>
                                    <p:anim calcmode="lin" valueType="num">
                                      <p:cBhvr>
                                        <p:cTn id="26"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7"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fade">
                                      <p:cBhvr>
                                        <p:cTn id="32" dur="1000"/>
                                        <p:tgtEl>
                                          <p:spTgt spid="4">
                                            <p:txEl>
                                              <p:pRg st="5" end="5"/>
                                            </p:txEl>
                                          </p:spTgt>
                                        </p:tgtEl>
                                      </p:cBhvr>
                                    </p:animEffect>
                                    <p:anim calcmode="lin" valueType="num">
                                      <p:cBhvr>
                                        <p:cTn id="33"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4">
                                            <p:txEl>
                                              <p:pRg st="7" end="7"/>
                                            </p:txEl>
                                          </p:spTgt>
                                        </p:tgtEl>
                                        <p:attrNameLst>
                                          <p:attrName>style.visibility</p:attrName>
                                        </p:attrNameLst>
                                      </p:cBhvr>
                                      <p:to>
                                        <p:strVal val="visible"/>
                                      </p:to>
                                    </p:set>
                                    <p:animEffect transition="in" filter="fade">
                                      <p:cBhvr>
                                        <p:cTn id="39" dur="1000"/>
                                        <p:tgtEl>
                                          <p:spTgt spid="4">
                                            <p:txEl>
                                              <p:pRg st="7" end="7"/>
                                            </p:txEl>
                                          </p:spTgt>
                                        </p:tgtEl>
                                      </p:cBhvr>
                                    </p:animEffect>
                                    <p:anim calcmode="lin" valueType="num">
                                      <p:cBhvr>
                                        <p:cTn id="40" dur="10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41" dur="1000" fill="hold"/>
                                        <p:tgtEl>
                                          <p:spTgt spid="4">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42" fill="hold" nodeType="clickPar">
                      <p:stCondLst>
                        <p:cond delay="indefinite"/>
                      </p:stCondLst>
                      <p:childTnLst>
                        <p:par>
                          <p:cTn id="43" fill="hold" nodeType="withGroup">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4">
                                            <p:txEl>
                                              <p:pRg st="8" end="8"/>
                                            </p:txEl>
                                          </p:spTgt>
                                        </p:tgtEl>
                                        <p:attrNameLst>
                                          <p:attrName>style.visibility</p:attrName>
                                        </p:attrNameLst>
                                      </p:cBhvr>
                                      <p:to>
                                        <p:strVal val="visible"/>
                                      </p:to>
                                    </p:set>
                                    <p:animEffect transition="in" filter="fade">
                                      <p:cBhvr>
                                        <p:cTn id="46" dur="1000"/>
                                        <p:tgtEl>
                                          <p:spTgt spid="4">
                                            <p:txEl>
                                              <p:pRg st="8" end="8"/>
                                            </p:txEl>
                                          </p:spTgt>
                                        </p:tgtEl>
                                      </p:cBhvr>
                                    </p:animEffect>
                                    <p:anim calcmode="lin" valueType="num">
                                      <p:cBhvr>
                                        <p:cTn id="47" dur="1000" fill="hold"/>
                                        <p:tgtEl>
                                          <p:spTgt spid="4">
                                            <p:txEl>
                                              <p:pRg st="8" end="8"/>
                                            </p:txEl>
                                          </p:spTgt>
                                        </p:tgtEl>
                                        <p:attrNameLst>
                                          <p:attrName>ppt_x</p:attrName>
                                        </p:attrNameLst>
                                      </p:cBhvr>
                                      <p:tavLst>
                                        <p:tav tm="0">
                                          <p:val>
                                            <p:strVal val="#ppt_x"/>
                                          </p:val>
                                        </p:tav>
                                        <p:tav tm="100000">
                                          <p:val>
                                            <p:strVal val="#ppt_x"/>
                                          </p:val>
                                        </p:tav>
                                      </p:tavLst>
                                    </p:anim>
                                    <p:anim calcmode="lin" valueType="num">
                                      <p:cBhvr>
                                        <p:cTn id="48" dur="1000" fill="hold"/>
                                        <p:tgtEl>
                                          <p:spTgt spid="4">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4"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tretch>
            <a:fillRect/>
          </a:stretch>
        </p:blipFill>
        <p:spPr bwMode="auto">
          <a:xfrm>
            <a:off x="457200" y="1600200"/>
            <a:ext cx="8153400" cy="525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533400" y="76200"/>
            <a:ext cx="8153400" cy="1384995"/>
          </a:xfrm>
          <a:prstGeom prst="rect">
            <a:avLst/>
          </a:prstGeom>
          <a:noFill/>
        </p:spPr>
        <p:txBody>
          <a:bodyPr wrap="square" rtlCol="0">
            <a:spAutoFit/>
          </a:bodyPr>
          <a:lstStyle/>
          <a:p>
            <a:r>
              <a:rPr lang="en-US" sz="2800" dirty="0" smtClean="0"/>
              <a:t>The two dotted lines are the representation of 1 </a:t>
            </a:r>
            <a:r>
              <a:rPr lang="el-GR" sz="2800" dirty="0"/>
              <a:t>σ</a:t>
            </a:r>
            <a:r>
              <a:rPr lang="en-US" sz="2800" dirty="0" smtClean="0"/>
              <a:t> error around the best fitted slope. All the  data points are within 1 </a:t>
            </a:r>
            <a:r>
              <a:rPr lang="el-GR" sz="2800" dirty="0"/>
              <a:t>σ</a:t>
            </a:r>
            <a:r>
              <a:rPr lang="en-US" sz="2800" dirty="0" smtClean="0"/>
              <a:t>. A+B category show </a:t>
            </a:r>
            <a:r>
              <a:rPr lang="el-GR" sz="2800" dirty="0" smtClean="0"/>
              <a:t>ρ</a:t>
            </a:r>
            <a:r>
              <a:rPr lang="en-US" sz="2800" dirty="0" smtClean="0"/>
              <a:t>= -0.96 with P=1.4*10^-3</a:t>
            </a:r>
            <a:endParaRPr lang="en-US" sz="2800" dirty="0"/>
          </a:p>
        </p:txBody>
      </p:sp>
      <p:sp>
        <p:nvSpPr>
          <p:cNvPr id="3" name="TextBox 2"/>
          <p:cNvSpPr txBox="1"/>
          <p:nvPr/>
        </p:nvSpPr>
        <p:spPr>
          <a:xfrm>
            <a:off x="5562600" y="1580841"/>
            <a:ext cx="3124200" cy="2862322"/>
          </a:xfrm>
          <a:prstGeom prst="rect">
            <a:avLst/>
          </a:prstGeom>
          <a:noFill/>
        </p:spPr>
        <p:txBody>
          <a:bodyPr wrap="square" rtlCol="0">
            <a:spAutoFit/>
          </a:bodyPr>
          <a:lstStyle/>
          <a:p>
            <a:r>
              <a:rPr lang="en-US" dirty="0" smtClean="0"/>
              <a:t> </a:t>
            </a:r>
            <a:r>
              <a:rPr lang="en-US" dirty="0" smtClean="0">
                <a:solidFill>
                  <a:srgbClr val="FF0000"/>
                </a:solidFill>
              </a:rPr>
              <a:t>A strong spectroscopic evidence</a:t>
            </a:r>
          </a:p>
          <a:p>
            <a:pPr>
              <a:buFont typeface="Arial" panose="020B0604020202020204" pitchFamily="34" charset="0"/>
              <a:buChar char="•"/>
            </a:pPr>
            <a:r>
              <a:rPr lang="en-US" dirty="0">
                <a:solidFill>
                  <a:srgbClr val="FFC000"/>
                </a:solidFill>
              </a:rPr>
              <a:t>B: Clear light curve bump as well as some spectroscopic evidence resembling </a:t>
            </a:r>
            <a:r>
              <a:rPr lang="en-US" dirty="0" smtClean="0">
                <a:solidFill>
                  <a:srgbClr val="FFC000"/>
                </a:solidFill>
              </a:rPr>
              <a:t>a GRB-SN</a:t>
            </a:r>
            <a:r>
              <a:rPr lang="en-US" dirty="0">
                <a:solidFill>
                  <a:srgbClr val="FFC000"/>
                </a:solidFill>
              </a:rPr>
              <a:t>. </a:t>
            </a:r>
            <a:endParaRPr lang="en-US" dirty="0"/>
          </a:p>
          <a:p>
            <a:pPr>
              <a:buFont typeface="Arial" panose="020B0604020202020204" pitchFamily="34" charset="0"/>
              <a:buChar char="•"/>
            </a:pPr>
            <a:r>
              <a:rPr lang="en-US" dirty="0">
                <a:solidFill>
                  <a:srgbClr val="00B050"/>
                </a:solidFill>
              </a:rPr>
              <a:t>C: Clear bump consistent with other GRB-</a:t>
            </a:r>
            <a:r>
              <a:rPr lang="en-US" dirty="0" err="1">
                <a:solidFill>
                  <a:srgbClr val="00B050"/>
                </a:solidFill>
              </a:rPr>
              <a:t>SNe</a:t>
            </a:r>
            <a:r>
              <a:rPr lang="en-US" dirty="0">
                <a:solidFill>
                  <a:srgbClr val="00B050"/>
                </a:solidFill>
              </a:rPr>
              <a:t> at the </a:t>
            </a:r>
            <a:r>
              <a:rPr lang="en-US" dirty="0" smtClean="0">
                <a:solidFill>
                  <a:srgbClr val="00B050"/>
                </a:solidFill>
              </a:rPr>
              <a:t>spectroscopic redshift </a:t>
            </a:r>
            <a:r>
              <a:rPr lang="en-US" dirty="0">
                <a:solidFill>
                  <a:srgbClr val="00B050"/>
                </a:solidFill>
              </a:rPr>
              <a:t>of the GRB. </a:t>
            </a:r>
          </a:p>
          <a:p>
            <a:pPr>
              <a:buFont typeface="Arial" panose="020B0604020202020204" pitchFamily="34" charset="0"/>
              <a:buChar char="•"/>
            </a:pPr>
            <a:endParaRPr lang="en-US" dirty="0"/>
          </a:p>
          <a:p>
            <a:endParaRPr lang="en-US" dirty="0" smtClean="0">
              <a:solidFill>
                <a:srgbClr val="FF0000"/>
              </a:solidFill>
            </a:endParaRPr>
          </a:p>
          <a:p>
            <a:r>
              <a:rPr lang="en-US" dirty="0" smtClean="0">
                <a:solidFill>
                  <a:srgbClr val="FF0000"/>
                </a:solidFill>
              </a:rPr>
              <a:t> </a:t>
            </a:r>
            <a:endParaRPr lang="en-US" dirty="0">
              <a:solidFill>
                <a:srgbClr val="FF0000"/>
              </a:solidFill>
            </a:endParaRPr>
          </a:p>
        </p:txBody>
      </p:sp>
      <p:sp>
        <p:nvSpPr>
          <p:cNvPr id="5" name="Rectangle 4"/>
          <p:cNvSpPr/>
          <p:nvPr/>
        </p:nvSpPr>
        <p:spPr>
          <a:xfrm>
            <a:off x="838200" y="4800600"/>
            <a:ext cx="4572000" cy="1569660"/>
          </a:xfrm>
          <a:prstGeom prst="rect">
            <a:avLst/>
          </a:prstGeom>
        </p:spPr>
        <p:txBody>
          <a:bodyPr>
            <a:spAutoFit/>
          </a:bodyPr>
          <a:lstStyle/>
          <a:p>
            <a:pPr>
              <a:buFont typeface="Arial" panose="020B0604020202020204" pitchFamily="34" charset="0"/>
              <a:buChar char="•"/>
            </a:pPr>
            <a:r>
              <a:rPr lang="en-US" sz="1600" dirty="0">
                <a:solidFill>
                  <a:srgbClr val="7030A0"/>
                </a:solidFill>
              </a:rPr>
              <a:t>D: Bump, but the inferred SN properties are not </a:t>
            </a:r>
            <a:r>
              <a:rPr lang="en-US" sz="1600" dirty="0" smtClean="0">
                <a:solidFill>
                  <a:srgbClr val="7030A0"/>
                </a:solidFill>
              </a:rPr>
              <a:t>fully consistent </a:t>
            </a:r>
            <a:r>
              <a:rPr lang="en-US" sz="1600" dirty="0">
                <a:solidFill>
                  <a:srgbClr val="7030A0"/>
                </a:solidFill>
              </a:rPr>
              <a:t>with other GRB-</a:t>
            </a:r>
            <a:r>
              <a:rPr lang="en-US" sz="1600" dirty="0" err="1">
                <a:solidFill>
                  <a:srgbClr val="7030A0"/>
                </a:solidFill>
              </a:rPr>
              <a:t>SNe</a:t>
            </a:r>
            <a:r>
              <a:rPr lang="en-US" sz="1600" dirty="0">
                <a:solidFill>
                  <a:srgbClr val="7030A0"/>
                </a:solidFill>
              </a:rPr>
              <a:t> or the bump was not well sampled or there is </a:t>
            </a:r>
            <a:r>
              <a:rPr lang="en-US" sz="1600" dirty="0" smtClean="0">
                <a:solidFill>
                  <a:srgbClr val="7030A0"/>
                </a:solidFill>
              </a:rPr>
              <a:t>no spectroscopic </a:t>
            </a:r>
            <a:r>
              <a:rPr lang="en-US" sz="1600" dirty="0">
                <a:solidFill>
                  <a:srgbClr val="7030A0"/>
                </a:solidFill>
              </a:rPr>
              <a:t>redshift of the GRB. </a:t>
            </a:r>
          </a:p>
          <a:p>
            <a:endParaRPr lang="en-US" sz="1600" dirty="0"/>
          </a:p>
          <a:p>
            <a:pPr>
              <a:buFont typeface="Arial" panose="020B0604020202020204" pitchFamily="34" charset="0"/>
              <a:buChar char="•"/>
            </a:pPr>
            <a:r>
              <a:rPr lang="en-US" sz="1600" dirty="0">
                <a:solidFill>
                  <a:srgbClr val="00B0F0"/>
                </a:solidFill>
              </a:rPr>
              <a:t>E: Bump, either of low significance </a:t>
            </a:r>
            <a:r>
              <a:rPr lang="en-US" sz="1600" dirty="0" smtClean="0">
                <a:solidFill>
                  <a:srgbClr val="00B0F0"/>
                </a:solidFill>
              </a:rPr>
              <a:t>or inconsistent </a:t>
            </a:r>
            <a:r>
              <a:rPr lang="en-US" sz="1600" dirty="0">
                <a:solidFill>
                  <a:srgbClr val="00B0F0"/>
                </a:solidFill>
              </a:rPr>
              <a:t>with other GRB-</a:t>
            </a:r>
            <a:r>
              <a:rPr lang="en-US" sz="1600" dirty="0" err="1">
                <a:solidFill>
                  <a:srgbClr val="00B0F0"/>
                </a:solidFill>
              </a:rPr>
              <a:t>SNe</a:t>
            </a:r>
            <a:r>
              <a:rPr lang="en-US" sz="1600" dirty="0">
                <a:solidFill>
                  <a:srgbClr val="00B0F0"/>
                </a:solidFill>
              </a:rPr>
              <a:t>.</a:t>
            </a:r>
          </a:p>
        </p:txBody>
      </p:sp>
      <p:sp>
        <p:nvSpPr>
          <p:cNvPr id="2" name="Footer Placeholder 1"/>
          <p:cNvSpPr>
            <a:spLocks noGrp="1"/>
          </p:cNvSpPr>
          <p:nvPr>
            <p:ph type="ftr" sz="quarter" idx="11"/>
          </p:nvPr>
        </p:nvSpPr>
        <p:spPr/>
        <p:txBody>
          <a:bodyPr/>
          <a:lstStyle/>
          <a:p>
            <a:r>
              <a:rPr lang="en-US" smtClean="0">
                <a:solidFill>
                  <a:srgbClr val="FFFFFF"/>
                </a:solidFill>
              </a:rPr>
              <a:t>JAXA, 16th of October 2014</a:t>
            </a:r>
            <a:endParaRPr lang="en-US">
              <a:solidFill>
                <a:srgbClr val="FFFFFF"/>
              </a:solidFill>
            </a:endParaRPr>
          </a:p>
        </p:txBody>
      </p:sp>
      <p:sp>
        <p:nvSpPr>
          <p:cNvPr id="6" name="Slide Number Placeholder 5"/>
          <p:cNvSpPr>
            <a:spLocks noGrp="1"/>
          </p:cNvSpPr>
          <p:nvPr>
            <p:ph type="sldNum" sz="quarter" idx="12"/>
          </p:nvPr>
        </p:nvSpPr>
        <p:spPr/>
        <p:txBody>
          <a:bodyPr/>
          <a:lstStyle/>
          <a:p>
            <a:fld id="{A534F575-1F47-4A7D-AA7A-8FDCB14F949F}" type="slidenum">
              <a:rPr lang="en-US" smtClean="0">
                <a:solidFill>
                  <a:srgbClr val="FFFFFF"/>
                </a:solidFill>
              </a:rPr>
              <a:pPr/>
              <a:t>20</a:t>
            </a:fld>
            <a:endParaRPr lang="en-US">
              <a:solidFill>
                <a:srgbClr val="FFFFFF"/>
              </a:solidFill>
            </a:endParaRPr>
          </a:p>
        </p:txBody>
      </p:sp>
    </p:spTree>
    <p:extLst>
      <p:ext uri="{BB962C8B-B14F-4D97-AF65-F5344CB8AC3E}">
        <p14:creationId xmlns:p14="http://schemas.microsoft.com/office/powerpoint/2010/main" val="3024504231"/>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4191000" cy="1143000"/>
          </a:xfrm>
        </p:spPr>
        <p:txBody>
          <a:bodyPr/>
          <a:lstStyle/>
          <a:p>
            <a:r>
              <a:rPr lang="en-US" sz="1800" dirty="0" smtClean="0">
                <a:latin typeface="Times New Roman" panose="02020603050405020304" pitchFamily="18" charset="0"/>
                <a:cs typeface="Times New Roman" panose="02020603050405020304" pitchFamily="18" charset="0"/>
              </a:rPr>
              <a:t>Are long-No-</a:t>
            </a:r>
            <a:r>
              <a:rPr lang="en-US" sz="1800" dirty="0" err="1" smtClean="0">
                <a:latin typeface="Times New Roman" panose="02020603050405020304" pitchFamily="18" charset="0"/>
                <a:cs typeface="Times New Roman" panose="02020603050405020304" pitchFamily="18" charset="0"/>
              </a:rPr>
              <a:t>SNe</a:t>
            </a:r>
            <a:r>
              <a:rPr lang="en-US" sz="1800" dirty="0" smtClean="0">
                <a:latin typeface="Times New Roman" panose="02020603050405020304" pitchFamily="18" charset="0"/>
                <a:cs typeface="Times New Roman" panose="02020603050405020304" pitchFamily="18" charset="0"/>
              </a:rPr>
              <a:t> and long-</a:t>
            </a:r>
            <a:r>
              <a:rPr lang="en-US" sz="1800" dirty="0" err="1" smtClean="0">
                <a:latin typeface="Times New Roman" panose="02020603050405020304" pitchFamily="18" charset="0"/>
                <a:cs typeface="Times New Roman" panose="02020603050405020304" pitchFamily="18" charset="0"/>
              </a:rPr>
              <a:t>SNe</a:t>
            </a:r>
            <a:r>
              <a:rPr lang="en-US" sz="1800" dirty="0" smtClean="0">
                <a:latin typeface="Times New Roman" panose="02020603050405020304" pitchFamily="18" charset="0"/>
                <a:cs typeface="Times New Roman" panose="02020603050405020304" pitchFamily="18" charset="0"/>
              </a:rPr>
              <a:t> two different populations ? Comparison at all z</a:t>
            </a:r>
            <a:endParaRPr lang="en-US" sz="1800" dirty="0">
              <a:latin typeface="Times New Roman" panose="02020603050405020304" pitchFamily="18" charset="0"/>
              <a:cs typeface="Times New Roman" panose="02020603050405020304" pitchFamily="18" charset="0"/>
            </a:endParaRPr>
          </a:p>
        </p:txBody>
      </p:sp>
      <p:pic>
        <p:nvPicPr>
          <p:cNvPr id="8" name="Content Placeholder 7"/>
          <p:cNvPicPr>
            <a:picLocks noGrp="1" noChangeAspect="1"/>
          </p:cNvPicPr>
          <p:nvPr>
            <p:ph sz="quarter" idx="4294967295"/>
          </p:nvPr>
        </p:nvPicPr>
        <p:blipFill>
          <a:blip r:embed="rId2">
            <a:extLst>
              <a:ext uri="{28A0092B-C50C-407E-A947-70E740481C1C}">
                <a14:useLocalDpi xmlns:a14="http://schemas.microsoft.com/office/drawing/2010/main" val="0"/>
              </a:ext>
            </a:extLst>
          </a:blip>
          <a:stretch>
            <a:fillRect/>
          </a:stretch>
        </p:blipFill>
        <p:spPr>
          <a:xfrm>
            <a:off x="381000" y="1295400"/>
            <a:ext cx="4343401" cy="3429000"/>
          </a:xfrm>
          <a:prstGeom prst="rect">
            <a:avLst/>
          </a:prstGeom>
        </p:spPr>
      </p:pic>
      <p:sp>
        <p:nvSpPr>
          <p:cNvPr id="9" name="TextBox 8"/>
          <p:cNvSpPr txBox="1"/>
          <p:nvPr/>
        </p:nvSpPr>
        <p:spPr>
          <a:xfrm>
            <a:off x="228601" y="5029200"/>
            <a:ext cx="4953000" cy="1631216"/>
          </a:xfrm>
          <a:prstGeom prst="rect">
            <a:avLst/>
          </a:prstGeom>
          <a:noFill/>
        </p:spPr>
        <p:txBody>
          <a:bodyPr wrap="square" rtlCol="0">
            <a:spAutoFit/>
          </a:bodyPr>
          <a:lstStyle/>
          <a:p>
            <a:r>
              <a:rPr lang="en-US" sz="2000" b="1" dirty="0" smtClean="0">
                <a:solidFill>
                  <a:srgbClr val="FF0000"/>
                </a:solidFill>
              </a:rPr>
              <a:t>Red are the long GRBs</a:t>
            </a:r>
            <a:r>
              <a:rPr lang="en-US" sz="2000" b="1" dirty="0" smtClean="0"/>
              <a:t>, while </a:t>
            </a:r>
            <a:r>
              <a:rPr lang="en-US" sz="2000" b="1" dirty="0" smtClean="0">
                <a:solidFill>
                  <a:srgbClr val="00B050"/>
                </a:solidFill>
              </a:rPr>
              <a:t>green are the GRBs associated with </a:t>
            </a:r>
            <a:r>
              <a:rPr lang="en-US" sz="2000" b="1" dirty="0" err="1" smtClean="0">
                <a:solidFill>
                  <a:srgbClr val="00B050"/>
                </a:solidFill>
              </a:rPr>
              <a:t>Sne</a:t>
            </a:r>
            <a:r>
              <a:rPr lang="en-US" sz="2000" b="1" dirty="0" smtClean="0">
                <a:solidFill>
                  <a:srgbClr val="00B050"/>
                </a:solidFill>
              </a:rPr>
              <a:t>. If they are approximated by a </a:t>
            </a:r>
            <a:r>
              <a:rPr lang="en-US" sz="2000" b="1" dirty="0" err="1" smtClean="0">
                <a:solidFill>
                  <a:srgbClr val="00B050"/>
                </a:solidFill>
              </a:rPr>
              <a:t>binormal</a:t>
            </a:r>
            <a:r>
              <a:rPr lang="en-US" sz="2000" b="1" dirty="0" smtClean="0">
                <a:solidFill>
                  <a:srgbClr val="00B050"/>
                </a:solidFill>
              </a:rPr>
              <a:t> distribution they are compatible in 1 sigma.</a:t>
            </a:r>
            <a:endParaRPr lang="en-US" sz="2000" b="1" dirty="0">
              <a:solidFill>
                <a:srgbClr val="00B050"/>
              </a:solidFill>
            </a:endParaRPr>
          </a:p>
        </p:txBody>
      </p:sp>
      <p:sp>
        <p:nvSpPr>
          <p:cNvPr id="10" name="Footer Placeholder 9"/>
          <p:cNvSpPr>
            <a:spLocks noGrp="1"/>
          </p:cNvSpPr>
          <p:nvPr>
            <p:ph type="ftr" sz="quarter" idx="11"/>
          </p:nvPr>
        </p:nvSpPr>
        <p:spPr/>
        <p:txBody>
          <a:bodyPr/>
          <a:lstStyle/>
          <a:p>
            <a:r>
              <a:rPr lang="en-US" smtClean="0">
                <a:solidFill>
                  <a:srgbClr val="FFFFFF"/>
                </a:solidFill>
              </a:rPr>
              <a:t>JAXA, 16th of October 2014</a:t>
            </a:r>
            <a:endParaRPr lang="en-US">
              <a:solidFill>
                <a:srgbClr val="FFFFFF"/>
              </a:solidFill>
            </a:endParaRPr>
          </a:p>
        </p:txBody>
      </p:sp>
      <p:sp>
        <p:nvSpPr>
          <p:cNvPr id="11" name="Slide Number Placeholder 10"/>
          <p:cNvSpPr>
            <a:spLocks noGrp="1"/>
          </p:cNvSpPr>
          <p:nvPr>
            <p:ph type="sldNum" sz="quarter" idx="12"/>
          </p:nvPr>
        </p:nvSpPr>
        <p:spPr/>
        <p:txBody>
          <a:bodyPr/>
          <a:lstStyle/>
          <a:p>
            <a:fld id="{A534F575-1F47-4A7D-AA7A-8FDCB14F949F}" type="slidenum">
              <a:rPr lang="en-US" smtClean="0">
                <a:solidFill>
                  <a:srgbClr val="FFFFFF"/>
                </a:solidFill>
              </a:rPr>
              <a:pPr/>
              <a:t>21</a:t>
            </a:fld>
            <a:endParaRPr lang="en-US">
              <a:solidFill>
                <a:srgbClr val="FFFFFF"/>
              </a:solidFill>
            </a:endParaRPr>
          </a:p>
        </p:txBody>
      </p:sp>
      <p:pic>
        <p:nvPicPr>
          <p:cNvPr id="7"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181600" y="1219200"/>
            <a:ext cx="3631442" cy="3733800"/>
          </a:xfrm>
        </p:spPr>
      </p:pic>
      <p:sp>
        <p:nvSpPr>
          <p:cNvPr id="3" name="Rectangle 2"/>
          <p:cNvSpPr/>
          <p:nvPr/>
        </p:nvSpPr>
        <p:spPr>
          <a:xfrm>
            <a:off x="5334000" y="384289"/>
            <a:ext cx="3429000" cy="954107"/>
          </a:xfrm>
          <a:prstGeom prst="rect">
            <a:avLst/>
          </a:prstGeom>
        </p:spPr>
        <p:txBody>
          <a:bodyPr wrap="square">
            <a:spAutoFit/>
          </a:bodyPr>
          <a:lstStyle/>
          <a:p>
            <a:r>
              <a:rPr lang="en-US" sz="2800" dirty="0" smtClean="0">
                <a:solidFill>
                  <a:srgbClr val="FF0000"/>
                </a:solidFill>
                <a:latin typeface="Times New Roman" panose="02020603050405020304" pitchFamily="18" charset="0"/>
                <a:cs typeface="Times New Roman" panose="02020603050405020304" pitchFamily="18" charset="0"/>
              </a:rPr>
              <a:t>Comparison at </a:t>
            </a:r>
            <a:r>
              <a:rPr lang="en-US" sz="2800" dirty="0">
                <a:solidFill>
                  <a:srgbClr val="FF0000"/>
                </a:solidFill>
                <a:latin typeface="Times New Roman" panose="02020603050405020304" pitchFamily="18" charset="0"/>
                <a:cs typeface="Times New Roman" panose="02020603050405020304" pitchFamily="18" charset="0"/>
              </a:rPr>
              <a:t>the </a:t>
            </a:r>
            <a:r>
              <a:rPr lang="en-US" sz="2800" dirty="0" smtClean="0">
                <a:solidFill>
                  <a:srgbClr val="FF0000"/>
                </a:solidFill>
                <a:latin typeface="Times New Roman" panose="02020603050405020304" pitchFamily="18" charset="0"/>
                <a:cs typeface="Times New Roman" panose="02020603050405020304" pitchFamily="18" charset="0"/>
              </a:rPr>
              <a:t>      same redshift</a:t>
            </a:r>
            <a:endParaRPr lang="en-US" sz="2800" dirty="0"/>
          </a:p>
        </p:txBody>
      </p:sp>
      <p:sp>
        <p:nvSpPr>
          <p:cNvPr id="4" name="Rectangle 3"/>
          <p:cNvSpPr/>
          <p:nvPr/>
        </p:nvSpPr>
        <p:spPr>
          <a:xfrm>
            <a:off x="5355464" y="5244642"/>
            <a:ext cx="3691407" cy="1200329"/>
          </a:xfrm>
          <a:prstGeom prst="rect">
            <a:avLst/>
          </a:prstGeom>
        </p:spPr>
        <p:txBody>
          <a:bodyPr wrap="square">
            <a:spAutoFit/>
          </a:bodyPr>
          <a:lstStyle/>
          <a:p>
            <a:r>
              <a:rPr lang="en-US" dirty="0">
                <a:latin typeface="CMR8"/>
              </a:rPr>
              <a:t>Log </a:t>
            </a:r>
            <a:r>
              <a:rPr lang="en-US" i="1" dirty="0">
                <a:latin typeface="CMMI8"/>
              </a:rPr>
              <a:t>L</a:t>
            </a:r>
            <a:r>
              <a:rPr lang="en-US" sz="800" i="1" dirty="0">
                <a:latin typeface="CMMI6"/>
              </a:rPr>
              <a:t>X</a:t>
            </a:r>
            <a:r>
              <a:rPr lang="en-US" i="1" dirty="0">
                <a:latin typeface="CMSY8"/>
              </a:rPr>
              <a:t>∗</a:t>
            </a:r>
            <a:r>
              <a:rPr lang="en-US" i="1" dirty="0">
                <a:latin typeface="CMMI8"/>
              </a:rPr>
              <a:t>T </a:t>
            </a:r>
            <a:r>
              <a:rPr lang="en-US" sz="800" i="1" dirty="0">
                <a:latin typeface="CMMI6"/>
              </a:rPr>
              <a:t>a </a:t>
            </a:r>
            <a:r>
              <a:rPr lang="en-US" dirty="0">
                <a:latin typeface="NimbusRomNo9L-Regu"/>
              </a:rPr>
              <a:t>distribution of the GRB-</a:t>
            </a:r>
            <a:r>
              <a:rPr lang="en-US" dirty="0" err="1">
                <a:latin typeface="NimbusRomNo9L-Regu"/>
              </a:rPr>
              <a:t>SNe</a:t>
            </a:r>
            <a:r>
              <a:rPr lang="en-US" dirty="0">
                <a:latin typeface="NimbusRomNo9L-Regu"/>
              </a:rPr>
              <a:t> sample (A+B) category</a:t>
            </a:r>
          </a:p>
          <a:p>
            <a:r>
              <a:rPr lang="en-US" dirty="0">
                <a:latin typeface="NimbusRomNo9L-Regu"/>
              </a:rPr>
              <a:t>(red points) and the long GRB-NO-</a:t>
            </a:r>
            <a:r>
              <a:rPr lang="en-US" dirty="0" err="1">
                <a:latin typeface="NimbusRomNo9L-Regu"/>
              </a:rPr>
              <a:t>SNe</a:t>
            </a:r>
            <a:r>
              <a:rPr lang="en-US" dirty="0">
                <a:latin typeface="NimbusRomNo9L-Regu"/>
              </a:rPr>
              <a:t> (black points) at </a:t>
            </a:r>
            <a:r>
              <a:rPr lang="en-US" i="1" dirty="0">
                <a:latin typeface="CMMI8"/>
              </a:rPr>
              <a:t>z &lt;0.</a:t>
            </a:r>
            <a:r>
              <a:rPr lang="en-US" dirty="0">
                <a:latin typeface="CMR8"/>
              </a:rPr>
              <a:t>79</a:t>
            </a:r>
            <a:r>
              <a:rPr lang="en-US" dirty="0">
                <a:latin typeface="NimbusRomNo9L-Regu"/>
              </a:rPr>
              <a:t>.</a:t>
            </a:r>
          </a:p>
        </p:txBody>
      </p:sp>
    </p:spTree>
    <p:extLst>
      <p:ext uri="{BB962C8B-B14F-4D97-AF65-F5344CB8AC3E}">
        <p14:creationId xmlns:p14="http://schemas.microsoft.com/office/powerpoint/2010/main" val="1763622531"/>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9067800" cy="762000"/>
          </a:xfrm>
        </p:spPr>
        <p:txBody>
          <a:bodyPr>
            <a:noAutofit/>
          </a:bodyPr>
          <a:lstStyle/>
          <a:p>
            <a:r>
              <a:rPr lang="en-US" dirty="0" smtClean="0"/>
              <a:t>Does</a:t>
            </a:r>
            <a:r>
              <a:rPr lang="en-US" sz="2800" dirty="0" smtClean="0"/>
              <a:t> the Lx-Ta correlation exist for </a:t>
            </a:r>
            <a:r>
              <a:rPr lang="en-US" sz="2800" dirty="0"/>
              <a:t>LAT GRBs?</a:t>
            </a:r>
            <a:br>
              <a:rPr lang="en-US" sz="2800" dirty="0"/>
            </a:br>
            <a:endParaRPr lang="en-US" sz="1600" dirty="0"/>
          </a:p>
        </p:txBody>
      </p:sp>
      <p:sp>
        <p:nvSpPr>
          <p:cNvPr id="3" name="Content Placeholder 2"/>
          <p:cNvSpPr>
            <a:spLocks noGrp="1"/>
          </p:cNvSpPr>
          <p:nvPr>
            <p:ph idx="1"/>
          </p:nvPr>
        </p:nvSpPr>
        <p:spPr>
          <a:xfrm>
            <a:off x="228599" y="609600"/>
            <a:ext cx="8229600" cy="5410200"/>
          </a:xfrm>
        </p:spPr>
        <p:txBody>
          <a:bodyPr>
            <a:normAutofit/>
          </a:bodyPr>
          <a:lstStyle/>
          <a:p>
            <a:r>
              <a:rPr lang="en-US" sz="2400" dirty="0" smtClean="0">
                <a:solidFill>
                  <a:srgbClr val="FF0000"/>
                </a:solidFill>
                <a:latin typeface="Times New Roman" panose="02020603050405020304" pitchFamily="18" charset="0"/>
                <a:cs typeface="Times New Roman" panose="02020603050405020304" pitchFamily="18" charset="0"/>
              </a:rPr>
              <a:t>First </a:t>
            </a:r>
            <a:r>
              <a:rPr lang="en-US" sz="2400" dirty="0">
                <a:solidFill>
                  <a:srgbClr val="FF0000"/>
                </a:solidFill>
                <a:latin typeface="Times New Roman" panose="02020603050405020304" pitchFamily="18" charset="0"/>
                <a:cs typeface="Times New Roman" panose="02020603050405020304" pitchFamily="18" charset="0"/>
              </a:rPr>
              <a:t>step: </a:t>
            </a:r>
            <a:r>
              <a:rPr lang="en-US" sz="2400" dirty="0" smtClean="0">
                <a:solidFill>
                  <a:srgbClr val="FF0000"/>
                </a:solidFill>
                <a:latin typeface="Times New Roman" panose="02020603050405020304" pitchFamily="18" charset="0"/>
                <a:cs typeface="Times New Roman" panose="02020603050405020304" pitchFamily="18" charset="0"/>
              </a:rPr>
              <a:t>we can determine the existence of the plateaus ?</a:t>
            </a:r>
          </a:p>
          <a:p>
            <a:pPr marL="0" indent="0">
              <a:buNone/>
            </a:pPr>
            <a:endParaRPr lang="en-US" sz="2400" dirty="0" smtClean="0">
              <a:solidFill>
                <a:srgbClr val="FF0000"/>
              </a:solidFill>
              <a:latin typeface="Times New Roman" panose="02020603050405020304" pitchFamily="18" charset="0"/>
              <a:cs typeface="Times New Roman" panose="02020603050405020304" pitchFamily="18" charset="0"/>
            </a:endParaRPr>
          </a:p>
          <a:p>
            <a:pPr marL="0" indent="0">
              <a:buNone/>
            </a:pPr>
            <a:endParaRPr lang="en-US" dirty="0" smtClean="0"/>
          </a:p>
          <a:p>
            <a:endParaRPr lang="en-US" dirty="0" smtClean="0"/>
          </a:p>
          <a:p>
            <a:endParaRPr lang="en-US" dirty="0"/>
          </a:p>
        </p:txBody>
      </p:sp>
      <p:sp>
        <p:nvSpPr>
          <p:cNvPr id="6" name="Footer Placeholder 5"/>
          <p:cNvSpPr>
            <a:spLocks noGrp="1"/>
          </p:cNvSpPr>
          <p:nvPr>
            <p:ph type="ftr" sz="quarter" idx="11"/>
          </p:nvPr>
        </p:nvSpPr>
        <p:spPr/>
        <p:txBody>
          <a:bodyPr/>
          <a:lstStyle/>
          <a:p>
            <a:r>
              <a:rPr lang="en-US" smtClean="0"/>
              <a:t>JAXA, 16th of October 2014</a:t>
            </a:r>
            <a:endParaRPr lang="en-US"/>
          </a:p>
        </p:txBody>
      </p:sp>
      <p:sp>
        <p:nvSpPr>
          <p:cNvPr id="5" name="Slide Number Placeholder 4"/>
          <p:cNvSpPr>
            <a:spLocks noGrp="1"/>
          </p:cNvSpPr>
          <p:nvPr>
            <p:ph type="sldNum" sz="quarter" idx="12"/>
          </p:nvPr>
        </p:nvSpPr>
        <p:spPr/>
        <p:txBody>
          <a:bodyPr/>
          <a:lstStyle/>
          <a:p>
            <a:fld id="{13D57211-7A55-44EE-B807-0733A2AB2DF9}" type="slidenum">
              <a:rPr lang="en-US" smtClean="0"/>
              <a:t>22</a:t>
            </a:fld>
            <a:endParaRPr lang="en-US"/>
          </a:p>
        </p:txBody>
      </p:sp>
      <p:pic>
        <p:nvPicPr>
          <p:cNvPr id="1126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17" y="990600"/>
            <a:ext cx="5095461" cy="281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1196009"/>
            <a:ext cx="3634409" cy="259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Content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00" y="3829878"/>
            <a:ext cx="4972878" cy="2801350"/>
          </a:xfrm>
          <a:prstGeom prst="rect">
            <a:avLst/>
          </a:prstGeom>
        </p:spPr>
      </p:pic>
      <p:sp>
        <p:nvSpPr>
          <p:cNvPr id="7" name="Rectangle 6"/>
          <p:cNvSpPr/>
          <p:nvPr/>
        </p:nvSpPr>
        <p:spPr>
          <a:xfrm>
            <a:off x="5334000" y="4030224"/>
            <a:ext cx="3670852" cy="1754326"/>
          </a:xfrm>
          <a:prstGeom prst="rect">
            <a:avLst/>
          </a:prstGeom>
        </p:spPr>
        <p:txBody>
          <a:bodyPr wrap="square">
            <a:spAutoFit/>
          </a:bodyPr>
          <a:lstStyle/>
          <a:p>
            <a:r>
              <a:rPr lang="en-US" dirty="0"/>
              <a:t>While GRB 090902B is compatible with the explanation of Kumar &amp; Duran 2010, </a:t>
            </a:r>
          </a:p>
          <a:p>
            <a:r>
              <a:rPr lang="en-US" dirty="0"/>
              <a:t>GRB 080916C and GRB 090510 show that the closure relations are not fulfilled</a:t>
            </a:r>
          </a:p>
        </p:txBody>
      </p:sp>
    </p:spTree>
    <p:extLst>
      <p:ext uri="{BB962C8B-B14F-4D97-AF65-F5344CB8AC3E}">
        <p14:creationId xmlns:p14="http://schemas.microsoft.com/office/powerpoint/2010/main" val="33731332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2400"/>
            <a:ext cx="8458200" cy="1463040"/>
          </a:xfrm>
        </p:spPr>
        <p:txBody>
          <a:bodyPr>
            <a:noAutofit/>
          </a:bodyPr>
          <a:lstStyle/>
          <a:p>
            <a:pPr algn="l"/>
            <a:r>
              <a:rPr lang="en-US" dirty="0" smtClean="0"/>
              <a:t>Does the Luminosity-Time relations hold also for high energy GRBs ? </a:t>
            </a:r>
            <a:br>
              <a:rPr lang="en-US" dirty="0" smtClean="0"/>
            </a:br>
            <a:r>
              <a:rPr lang="en-US" sz="1600" dirty="0" smtClean="0"/>
              <a:t>This is still in preparation, still need to be </a:t>
            </a:r>
            <a:r>
              <a:rPr lang="en-US" sz="1600" dirty="0" err="1" smtClean="0"/>
              <a:t>updted</a:t>
            </a:r>
            <a:r>
              <a:rPr lang="en-US" sz="1600" dirty="0" smtClean="0"/>
              <a:t> with more cases </a:t>
            </a:r>
            <a:br>
              <a:rPr lang="en-US" sz="1600" dirty="0" smtClean="0"/>
            </a:br>
            <a:r>
              <a:rPr lang="en-US" sz="1600" dirty="0" smtClean="0"/>
              <a:t>in collaboration with N. </a:t>
            </a:r>
            <a:r>
              <a:rPr lang="en-US" sz="1600" dirty="0" err="1" smtClean="0"/>
              <a:t>Omodei</a:t>
            </a:r>
            <a:r>
              <a:rPr lang="en-US" sz="1600" dirty="0" smtClean="0"/>
              <a:t> and G. </a:t>
            </a:r>
            <a:r>
              <a:rPr lang="en-US" sz="1600" dirty="0" err="1" smtClean="0"/>
              <a:t>Vianello</a:t>
            </a:r>
            <a:r>
              <a:rPr lang="en-US" sz="1600" dirty="0" smtClean="0"/>
              <a:t> </a:t>
            </a:r>
            <a:endParaRPr lang="en-US" sz="1600"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3400" y="1600200"/>
            <a:ext cx="4572000" cy="3962400"/>
          </a:xfrm>
        </p:spPr>
      </p:pic>
      <p:sp>
        <p:nvSpPr>
          <p:cNvPr id="3" name="Slide Number Placeholder 2"/>
          <p:cNvSpPr>
            <a:spLocks noGrp="1"/>
          </p:cNvSpPr>
          <p:nvPr>
            <p:ph type="sldNum" sz="quarter" idx="12"/>
          </p:nvPr>
        </p:nvSpPr>
        <p:spPr/>
        <p:txBody>
          <a:bodyPr/>
          <a:lstStyle/>
          <a:p>
            <a:fld id="{13D57211-7A55-44EE-B807-0733A2AB2DF9}" type="slidenum">
              <a:rPr lang="en-US" smtClean="0"/>
              <a:t>23</a:t>
            </a:fld>
            <a:endParaRPr lang="en-US"/>
          </a:p>
        </p:txBody>
      </p:sp>
      <p:sp>
        <p:nvSpPr>
          <p:cNvPr id="6" name="TextBox 5"/>
          <p:cNvSpPr txBox="1"/>
          <p:nvPr/>
        </p:nvSpPr>
        <p:spPr>
          <a:xfrm>
            <a:off x="5410200" y="1828800"/>
            <a:ext cx="3581400" cy="3139321"/>
          </a:xfrm>
          <a:prstGeom prst="rect">
            <a:avLst/>
          </a:prstGeom>
          <a:noFill/>
        </p:spPr>
        <p:txBody>
          <a:bodyPr wrap="square" rtlCol="0">
            <a:spAutoFit/>
          </a:bodyPr>
          <a:lstStyle/>
          <a:p>
            <a:r>
              <a:rPr lang="en-US" dirty="0" smtClean="0"/>
              <a:t>Even as the paucity of the data restrains us from drawing any definite conclusion we note similar  fitted slopes for L-T correlation, </a:t>
            </a:r>
          </a:p>
          <a:p>
            <a:r>
              <a:rPr lang="en-US" dirty="0" smtClean="0"/>
              <a:t>but with different normalizations. </a:t>
            </a:r>
          </a:p>
          <a:p>
            <a:endParaRPr lang="en-US" dirty="0"/>
          </a:p>
          <a:p>
            <a:r>
              <a:rPr lang="en-US" dirty="0" smtClean="0"/>
              <a:t>L-T correlation seems not to depend on particular energy range:</a:t>
            </a:r>
          </a:p>
          <a:p>
            <a:endParaRPr lang="en-US" dirty="0" smtClean="0"/>
          </a:p>
          <a:p>
            <a:r>
              <a:rPr lang="en-US" dirty="0" smtClean="0">
                <a:solidFill>
                  <a:srgbClr val="FF0000"/>
                </a:solidFill>
              </a:rPr>
              <a:t>a physical scaling for GRB </a:t>
            </a:r>
            <a:r>
              <a:rPr lang="en-US" dirty="0">
                <a:solidFill>
                  <a:srgbClr val="FF0000"/>
                </a:solidFill>
              </a:rPr>
              <a:t>afterglows </a:t>
            </a:r>
            <a:r>
              <a:rPr lang="en-US" dirty="0" smtClean="0">
                <a:solidFill>
                  <a:srgbClr val="FF0000"/>
                </a:solidFill>
              </a:rPr>
              <a:t>both in </a:t>
            </a:r>
            <a:r>
              <a:rPr lang="en-US" dirty="0">
                <a:solidFill>
                  <a:srgbClr val="FF0000"/>
                </a:solidFill>
              </a:rPr>
              <a:t>X-</a:t>
            </a:r>
            <a:r>
              <a:rPr lang="en-US" dirty="0" smtClean="0">
                <a:solidFill>
                  <a:srgbClr val="FF0000"/>
                </a:solidFill>
              </a:rPr>
              <a:t>rays and in </a:t>
            </a:r>
            <a:r>
              <a:rPr lang="el-GR" dirty="0" smtClean="0">
                <a:solidFill>
                  <a:srgbClr val="FF0000"/>
                </a:solidFill>
              </a:rPr>
              <a:t>γ</a:t>
            </a:r>
            <a:r>
              <a:rPr lang="pl-PL" dirty="0" smtClean="0">
                <a:solidFill>
                  <a:srgbClr val="FF0000"/>
                </a:solidFill>
              </a:rPr>
              <a:t>-</a:t>
            </a:r>
            <a:r>
              <a:rPr lang="pl-PL" dirty="0" err="1" smtClean="0">
                <a:solidFill>
                  <a:srgbClr val="FF0000"/>
                </a:solidFill>
              </a:rPr>
              <a:t>rays</a:t>
            </a:r>
            <a:r>
              <a:rPr lang="en-US" dirty="0">
                <a:solidFill>
                  <a:srgbClr val="0000FF"/>
                </a:solidFill>
              </a:rPr>
              <a:t>.</a:t>
            </a:r>
          </a:p>
        </p:txBody>
      </p:sp>
      <p:sp>
        <p:nvSpPr>
          <p:cNvPr id="7" name="TextBox 6"/>
          <p:cNvSpPr txBox="1"/>
          <p:nvPr/>
        </p:nvSpPr>
        <p:spPr>
          <a:xfrm>
            <a:off x="1066800" y="5715000"/>
            <a:ext cx="6781800" cy="369332"/>
          </a:xfrm>
          <a:prstGeom prst="rect">
            <a:avLst/>
          </a:prstGeom>
          <a:noFill/>
        </p:spPr>
        <p:txBody>
          <a:bodyPr wrap="square" rtlCol="0">
            <a:spAutoFit/>
          </a:bodyPr>
          <a:lstStyle/>
          <a:p>
            <a:r>
              <a:rPr lang="en-US"/>
              <a:t>N</a:t>
            </a:r>
            <a:r>
              <a:rPr lang="en-US" smtClean="0"/>
              <a:t>ormalizations</a:t>
            </a:r>
            <a:r>
              <a:rPr lang="en-US" dirty="0" smtClean="0"/>
              <a:t>: </a:t>
            </a:r>
            <a:r>
              <a:rPr lang="en-US" b="1" dirty="0"/>
              <a:t> </a:t>
            </a:r>
            <a:r>
              <a:rPr lang="en-US" b="1" dirty="0" smtClean="0"/>
              <a:t>log a=52.17 in X-rays and 53.40 in </a:t>
            </a:r>
            <a:r>
              <a:rPr lang="el-GR" b="1" dirty="0" smtClean="0"/>
              <a:t>γ</a:t>
            </a:r>
            <a:r>
              <a:rPr lang="en-US" b="1" dirty="0" smtClean="0"/>
              <a:t>-rays </a:t>
            </a:r>
            <a:r>
              <a:rPr lang="en-US" dirty="0" smtClean="0"/>
              <a:t> </a:t>
            </a:r>
            <a:endParaRPr lang="en-US" dirty="0"/>
          </a:p>
        </p:txBody>
      </p:sp>
    </p:spTree>
    <p:extLst>
      <p:ext uri="{BB962C8B-B14F-4D97-AF65-F5344CB8AC3E}">
        <p14:creationId xmlns:p14="http://schemas.microsoft.com/office/powerpoint/2010/main" val="9522477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04800"/>
            <a:ext cx="7520940" cy="548640"/>
          </a:xfrm>
        </p:spPr>
        <p:txBody>
          <a:bodyPr/>
          <a:lstStyle/>
          <a:p>
            <a:r>
              <a:rPr lang="en-US" dirty="0" smtClean="0"/>
              <a:t>Conclusions III and Future perspectives:</a:t>
            </a:r>
            <a:endParaRPr lang="en-US" dirty="0"/>
          </a:p>
        </p:txBody>
      </p:sp>
      <p:sp>
        <p:nvSpPr>
          <p:cNvPr id="3" name="Content Placeholder 2"/>
          <p:cNvSpPr>
            <a:spLocks noGrp="1"/>
          </p:cNvSpPr>
          <p:nvPr>
            <p:ph idx="1"/>
          </p:nvPr>
        </p:nvSpPr>
        <p:spPr>
          <a:xfrm>
            <a:off x="304800" y="914400"/>
            <a:ext cx="8686800" cy="5334000"/>
          </a:xfrm>
        </p:spPr>
        <p:txBody>
          <a:bodyPr>
            <a:noAutofit/>
          </a:bodyPr>
          <a:lstStyle/>
          <a:p>
            <a:pPr>
              <a:lnSpc>
                <a:spcPct val="80000"/>
              </a:lnSpc>
              <a:defRPr/>
            </a:pPr>
            <a:r>
              <a:rPr lang="en-US" altLang="en-US" sz="1800" dirty="0" smtClean="0"/>
              <a:t>This new subsample of GRBs could be as a test for cosmology together with type </a:t>
            </a:r>
            <a:r>
              <a:rPr lang="en-US" altLang="en-US" sz="1800" dirty="0" err="1" smtClean="0"/>
              <a:t>Ia</a:t>
            </a:r>
            <a:r>
              <a:rPr lang="en-US" altLang="en-US" sz="1800" dirty="0" smtClean="0"/>
              <a:t> </a:t>
            </a:r>
            <a:r>
              <a:rPr lang="en-US" altLang="en-US" sz="1800" dirty="0" err="1" smtClean="0"/>
              <a:t>SNe</a:t>
            </a:r>
            <a:r>
              <a:rPr lang="en-US" altLang="en-US" sz="1800" dirty="0" smtClean="0"/>
              <a:t>, because it is at small redshift range. However, also the long GRBs without </a:t>
            </a:r>
            <a:r>
              <a:rPr lang="en-US" altLang="en-US" sz="1800" dirty="0" err="1" smtClean="0"/>
              <a:t>Sne</a:t>
            </a:r>
            <a:r>
              <a:rPr lang="en-US" altLang="en-US" sz="1800" dirty="0" smtClean="0"/>
              <a:t> associated can be a good candidate for cosmological tools.</a:t>
            </a:r>
          </a:p>
          <a:p>
            <a:pPr>
              <a:lnSpc>
                <a:spcPct val="80000"/>
              </a:lnSpc>
              <a:defRPr/>
            </a:pPr>
            <a:r>
              <a:rPr lang="en-US" altLang="en-US" sz="1800" dirty="0" smtClean="0"/>
              <a:t>Investigation on why the GRB-</a:t>
            </a:r>
            <a:r>
              <a:rPr lang="en-US" altLang="en-US" sz="1800" dirty="0" err="1" smtClean="0"/>
              <a:t>Sne</a:t>
            </a:r>
            <a:r>
              <a:rPr lang="en-US" altLang="en-US" sz="1800" dirty="0" smtClean="0"/>
              <a:t> correlation is much </a:t>
            </a:r>
            <a:r>
              <a:rPr lang="en-US" altLang="en-US" sz="1800" dirty="0" err="1" smtClean="0"/>
              <a:t>tigher</a:t>
            </a:r>
            <a:r>
              <a:rPr lang="en-US" altLang="en-US" sz="1800" dirty="0" smtClean="0"/>
              <a:t> than the long normal </a:t>
            </a:r>
            <a:r>
              <a:rPr lang="en-US" altLang="en-US" sz="1800" dirty="0" err="1" smtClean="0"/>
              <a:t>Sne</a:t>
            </a:r>
            <a:r>
              <a:rPr lang="en-US" altLang="en-US" sz="1800" dirty="0" smtClean="0"/>
              <a:t> is still ongoing</a:t>
            </a:r>
          </a:p>
          <a:p>
            <a:pPr>
              <a:lnSpc>
                <a:spcPct val="80000"/>
              </a:lnSpc>
              <a:defRPr/>
            </a:pPr>
            <a:endParaRPr lang="en-US" altLang="en-US" sz="1800" dirty="0" smtClean="0"/>
          </a:p>
          <a:p>
            <a:pPr>
              <a:lnSpc>
                <a:spcPct val="80000"/>
              </a:lnSpc>
              <a:defRPr/>
            </a:pPr>
            <a:r>
              <a:rPr lang="en-US" altLang="en-US" sz="1800" dirty="0" smtClean="0"/>
              <a:t>We </a:t>
            </a:r>
            <a:r>
              <a:rPr lang="en-US" altLang="en-US" sz="1800" dirty="0"/>
              <a:t>extended study of DE </a:t>
            </a:r>
            <a:r>
              <a:rPr lang="en-US" altLang="en-US" sz="1800" dirty="0" err="1"/>
              <a:t>EoS</a:t>
            </a:r>
            <a:r>
              <a:rPr lang="en-US" altLang="en-US" sz="1800" dirty="0"/>
              <a:t> up to redshift 9 using tight </a:t>
            </a:r>
            <a:r>
              <a:rPr lang="en-US" altLang="en-US" sz="1800" dirty="0" smtClean="0"/>
              <a:t> observational </a:t>
            </a:r>
            <a:r>
              <a:rPr lang="en-US" altLang="en-US" sz="1800" dirty="0"/>
              <a:t>correlation in subclass of </a:t>
            </a:r>
            <a:r>
              <a:rPr lang="en-US" altLang="en-US" sz="1800" dirty="0" smtClean="0"/>
              <a:t>GRBs </a:t>
            </a:r>
            <a:r>
              <a:rPr lang="en-US" altLang="en-US" sz="1800" dirty="0">
                <a:solidFill>
                  <a:srgbClr val="FF0000"/>
                </a:solidFill>
              </a:rPr>
              <a:t>(</a:t>
            </a:r>
            <a:r>
              <a:rPr lang="en-US" altLang="en-US" sz="1800" dirty="0" err="1">
                <a:solidFill>
                  <a:srgbClr val="FF0000"/>
                </a:solidFill>
              </a:rPr>
              <a:t>Postnikov</a:t>
            </a:r>
            <a:r>
              <a:rPr lang="en-US" altLang="en-US" sz="1800" dirty="0">
                <a:solidFill>
                  <a:srgbClr val="FF0000"/>
                </a:solidFill>
              </a:rPr>
              <a:t>, S., </a:t>
            </a:r>
            <a:r>
              <a:rPr lang="en-US" altLang="en-US" sz="1800" dirty="0" err="1">
                <a:solidFill>
                  <a:srgbClr val="FF0000"/>
                </a:solidFill>
              </a:rPr>
              <a:t>Dainotti</a:t>
            </a:r>
            <a:r>
              <a:rPr lang="en-US" altLang="en-US" sz="1800" dirty="0">
                <a:solidFill>
                  <a:srgbClr val="FF0000"/>
                </a:solidFill>
              </a:rPr>
              <a:t> et al. 2014</a:t>
            </a:r>
            <a:r>
              <a:rPr lang="en-US" altLang="en-US" sz="1800" dirty="0" smtClean="0">
                <a:solidFill>
                  <a:srgbClr val="FF0000"/>
                </a:solidFill>
              </a:rPr>
              <a:t>)</a:t>
            </a:r>
          </a:p>
          <a:p>
            <a:pPr>
              <a:lnSpc>
                <a:spcPct val="80000"/>
              </a:lnSpc>
              <a:defRPr/>
            </a:pPr>
            <a:endParaRPr lang="en-US" altLang="en-US" sz="1800" dirty="0"/>
          </a:p>
          <a:p>
            <a:pPr>
              <a:lnSpc>
                <a:spcPct val="80000"/>
              </a:lnSpc>
              <a:defRPr/>
            </a:pPr>
            <a:r>
              <a:rPr lang="en-US" altLang="en-US" sz="1800" dirty="0" smtClean="0"/>
              <a:t>Resulting </a:t>
            </a:r>
            <a:r>
              <a:rPr lang="en-US" altLang="en-US" sz="1800" dirty="0" err="1"/>
              <a:t>EoS</a:t>
            </a:r>
            <a:r>
              <a:rPr lang="en-US" altLang="en-US" sz="1800" dirty="0"/>
              <a:t> band is consistent with cosmological constant (-1) and show small tendency for variations, although leaving it open for more data to come</a:t>
            </a:r>
            <a:r>
              <a:rPr lang="en-US" altLang="en-US" sz="1800" dirty="0" smtClean="0"/>
              <a:t>.</a:t>
            </a:r>
          </a:p>
          <a:p>
            <a:pPr>
              <a:lnSpc>
                <a:spcPct val="80000"/>
              </a:lnSpc>
              <a:defRPr/>
            </a:pPr>
            <a:r>
              <a:rPr lang="en-US" altLang="en-US" sz="1800" dirty="0" smtClean="0"/>
              <a:t>Current </a:t>
            </a:r>
            <a:r>
              <a:rPr lang="en-US" altLang="en-US" sz="1800" dirty="0"/>
              <a:t>GRB events number and their luminosity distance estimation errors are consistent with what predicted by extrapolation from </a:t>
            </a:r>
            <a:r>
              <a:rPr lang="en-US" altLang="en-US" sz="1800" dirty="0" err="1"/>
              <a:t>SNeIa</a:t>
            </a:r>
            <a:r>
              <a:rPr lang="en-US" altLang="en-US" sz="1800" dirty="0"/>
              <a:t> and BAO. More (100 per </a:t>
            </a:r>
            <a:r>
              <a:rPr lang="el-GR" altLang="en-US" sz="1800" dirty="0"/>
              <a:t>Δ</a:t>
            </a:r>
            <a:r>
              <a:rPr lang="en-US" altLang="en-US" sz="1800" dirty="0"/>
              <a:t>z=1) and better quality (error/10) GRB data </a:t>
            </a:r>
            <a:r>
              <a:rPr lang="en-US" altLang="en-US" sz="1800" dirty="0" smtClean="0"/>
              <a:t>is needed </a:t>
            </a:r>
            <a:r>
              <a:rPr lang="en-US" altLang="en-US" sz="1800" dirty="0"/>
              <a:t>to narrow DE </a:t>
            </a:r>
            <a:r>
              <a:rPr lang="en-US" altLang="en-US" sz="1800" dirty="0" err="1"/>
              <a:t>EoS</a:t>
            </a:r>
            <a:r>
              <a:rPr lang="en-US" altLang="en-US" sz="1800" dirty="0"/>
              <a:t> at higher redshifts (</a:t>
            </a:r>
            <a:r>
              <a:rPr lang="en-US" altLang="en-US" sz="1800" dirty="0" err="1"/>
              <a:t>Dainotti</a:t>
            </a:r>
            <a:r>
              <a:rPr lang="en-US" altLang="en-US" sz="1800" dirty="0"/>
              <a:t> et al. 2011 suggests it is within reach). </a:t>
            </a:r>
            <a:endParaRPr lang="en-US" altLang="en-US" sz="1800" dirty="0" smtClean="0"/>
          </a:p>
          <a:p>
            <a:pPr>
              <a:lnSpc>
                <a:spcPct val="80000"/>
              </a:lnSpc>
              <a:defRPr/>
            </a:pPr>
            <a:r>
              <a:rPr lang="en-US" altLang="en-US" sz="1800" dirty="0" smtClean="0"/>
              <a:t>Future work is to repeat the method changing the a and b parameters of the correlation together with  the cosmological setting and to change also the evolutions of both the variables luminosity and time.</a:t>
            </a:r>
            <a:endParaRPr lang="en-US" altLang="en-US" sz="1800" dirty="0"/>
          </a:p>
        </p:txBody>
      </p:sp>
      <p:sp>
        <p:nvSpPr>
          <p:cNvPr id="5" name="Slide Number Placeholder 4"/>
          <p:cNvSpPr>
            <a:spLocks noGrp="1"/>
          </p:cNvSpPr>
          <p:nvPr>
            <p:ph type="sldNum" sz="quarter" idx="12"/>
          </p:nvPr>
        </p:nvSpPr>
        <p:spPr/>
        <p:txBody>
          <a:bodyPr/>
          <a:lstStyle/>
          <a:p>
            <a:fld id="{13D57211-7A55-44EE-B807-0733A2AB2DF9}" type="slidenum">
              <a:rPr lang="en-US" smtClean="0"/>
              <a:t>24</a:t>
            </a:fld>
            <a:endParaRPr lang="en-US"/>
          </a:p>
        </p:txBody>
      </p:sp>
    </p:spTree>
    <p:extLst>
      <p:ext uri="{BB962C8B-B14F-4D97-AF65-F5344CB8AC3E}">
        <p14:creationId xmlns:p14="http://schemas.microsoft.com/office/powerpoint/2010/main" val="4255822975"/>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9298" name="Rectangle 2"/>
          <p:cNvSpPr>
            <a:spLocks noGrp="1" noRot="1" noChangeArrowheads="1"/>
          </p:cNvSpPr>
          <p:nvPr>
            <p:ph type="title"/>
          </p:nvPr>
        </p:nvSpPr>
        <p:spPr>
          <a:xfrm>
            <a:off x="457200" y="-228600"/>
            <a:ext cx="8229600" cy="1066800"/>
          </a:xfrm>
        </p:spPr>
        <p:txBody>
          <a:bodyPr/>
          <a:lstStyle/>
          <a:p>
            <a:pPr eaLnBrk="1" hangingPunct="1">
              <a:defRPr/>
            </a:pPr>
            <a:r>
              <a:rPr lang="en-US" altLang="en-US" dirty="0" smtClean="0"/>
              <a:t>SN-</a:t>
            </a:r>
            <a:r>
              <a:rPr lang="en-US" altLang="en-US" dirty="0" err="1" smtClean="0"/>
              <a:t>Ia</a:t>
            </a:r>
            <a:r>
              <a:rPr lang="en-US" altLang="en-US" dirty="0" smtClean="0"/>
              <a:t> &amp; GRBs, distance ladder</a:t>
            </a:r>
          </a:p>
        </p:txBody>
      </p:sp>
      <p:sp>
        <p:nvSpPr>
          <p:cNvPr id="4" name="Footer Placeholder 3"/>
          <p:cNvSpPr>
            <a:spLocks noGrp="1"/>
          </p:cNvSpPr>
          <p:nvPr>
            <p:ph type="ftr" sz="quarter" idx="11"/>
          </p:nvPr>
        </p:nvSpPr>
        <p:spPr/>
        <p:txBody>
          <a:bodyPr/>
          <a:lstStyle/>
          <a:p>
            <a:r>
              <a:rPr lang="en-US" dirty="0" smtClean="0"/>
              <a:t>JAXA, 16th of October 2014</a:t>
            </a:r>
            <a:endParaRPr lang="en-US" dirty="0"/>
          </a:p>
        </p:txBody>
      </p:sp>
      <p:sp>
        <p:nvSpPr>
          <p:cNvPr id="3" name="Slide Number Placeholder 2"/>
          <p:cNvSpPr>
            <a:spLocks noGrp="1"/>
          </p:cNvSpPr>
          <p:nvPr>
            <p:ph type="sldNum" sz="quarter" idx="12"/>
          </p:nvPr>
        </p:nvSpPr>
        <p:spPr/>
        <p:txBody>
          <a:bodyPr/>
          <a:lstStyle/>
          <a:p>
            <a:fld id="{13D57211-7A55-44EE-B807-0733A2AB2DF9}" type="slidenum">
              <a:rPr lang="en-US" smtClean="0"/>
              <a:t>3</a:t>
            </a:fld>
            <a:endParaRPr lang="en-US"/>
          </a:p>
        </p:txBody>
      </p:sp>
      <p:pic>
        <p:nvPicPr>
          <p:cNvPr id="10246" name="Picture 5" descr="dataSN50GRBmulgz"/>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0318" y="990600"/>
            <a:ext cx="8001000" cy="394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9302" name="Oval 6"/>
          <p:cNvSpPr>
            <a:spLocks noChangeArrowheads="1"/>
          </p:cNvSpPr>
          <p:nvPr/>
        </p:nvSpPr>
        <p:spPr bwMode="auto">
          <a:xfrm>
            <a:off x="4724400" y="1981200"/>
            <a:ext cx="1981200" cy="1219200"/>
          </a:xfrm>
          <a:prstGeom prst="ellipse">
            <a:avLst/>
          </a:prstGeom>
          <a:noFill/>
          <a:ln w="28575">
            <a:solidFill>
              <a:srgbClr val="FF0000"/>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eaLnBrk="1" hangingPunct="1"/>
            <a:endParaRPr lang="en-US" altLang="en-US"/>
          </a:p>
        </p:txBody>
      </p:sp>
      <p:sp>
        <p:nvSpPr>
          <p:cNvPr id="10248" name="Line 7"/>
          <p:cNvSpPr>
            <a:spLocks noChangeShapeType="1"/>
          </p:cNvSpPr>
          <p:nvPr/>
        </p:nvSpPr>
        <p:spPr bwMode="auto">
          <a:xfrm>
            <a:off x="6019800" y="4343400"/>
            <a:ext cx="2133600" cy="0"/>
          </a:xfrm>
          <a:prstGeom prst="line">
            <a:avLst/>
          </a:prstGeom>
          <a:noFill/>
          <a:ln w="38100">
            <a:solidFill>
              <a:srgbClr val="006600"/>
            </a:solidFill>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49" name="Text Box 8"/>
          <p:cNvSpPr txBox="1">
            <a:spLocks noChangeArrowheads="1"/>
          </p:cNvSpPr>
          <p:nvPr/>
        </p:nvSpPr>
        <p:spPr bwMode="auto">
          <a:xfrm>
            <a:off x="6400800" y="3886200"/>
            <a:ext cx="1828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eaLnBrk="1" hangingPunct="1">
              <a:spcBef>
                <a:spcPct val="50000"/>
              </a:spcBef>
            </a:pPr>
            <a:r>
              <a:rPr lang="en-US" altLang="en-US" sz="2400" b="1">
                <a:solidFill>
                  <a:srgbClr val="006600"/>
                </a:solidFill>
              </a:rPr>
              <a:t>Huge step!</a:t>
            </a:r>
          </a:p>
        </p:txBody>
      </p:sp>
      <p:sp>
        <p:nvSpPr>
          <p:cNvPr id="5" name="TextBox 4"/>
          <p:cNvSpPr txBox="1"/>
          <p:nvPr/>
        </p:nvSpPr>
        <p:spPr>
          <a:xfrm>
            <a:off x="228600" y="5022761"/>
            <a:ext cx="8686801" cy="1631216"/>
          </a:xfrm>
          <a:prstGeom prst="rect">
            <a:avLst/>
          </a:prstGeom>
          <a:noFill/>
        </p:spPr>
        <p:txBody>
          <a:bodyPr wrap="square" rtlCol="0">
            <a:spAutoFit/>
          </a:bodyPr>
          <a:lstStyle/>
          <a:p>
            <a:r>
              <a:rPr lang="en-US" sz="2000" dirty="0" smtClean="0"/>
              <a:t>The aim is to find tight correlations so that they can be used as </a:t>
            </a:r>
            <a:r>
              <a:rPr lang="en-US" sz="2000" dirty="0" err="1" smtClean="0"/>
              <a:t>Standardizable</a:t>
            </a:r>
            <a:r>
              <a:rPr lang="en-US" sz="2000" dirty="0" smtClean="0"/>
              <a:t> candles and useful cosmological tools at high z.</a:t>
            </a:r>
            <a:endParaRPr lang="en-US" sz="2000" b="1" dirty="0" smtClean="0">
              <a:solidFill>
                <a:srgbClr val="FF0000"/>
              </a:solidFill>
            </a:endParaRPr>
          </a:p>
          <a:p>
            <a:r>
              <a:rPr lang="en-US" sz="2000" b="1" dirty="0" smtClean="0">
                <a:solidFill>
                  <a:srgbClr val="FF0000"/>
                </a:solidFill>
              </a:rPr>
              <a:t>There is a 1sigma discrepancy between </a:t>
            </a:r>
            <a:r>
              <a:rPr lang="en-US" sz="2000" b="1" dirty="0" err="1" smtClean="0">
                <a:solidFill>
                  <a:srgbClr val="FF0000"/>
                </a:solidFill>
              </a:rPr>
              <a:t>SNe</a:t>
            </a:r>
            <a:r>
              <a:rPr lang="en-US" sz="2000" b="1" dirty="0" smtClean="0">
                <a:solidFill>
                  <a:srgbClr val="FF0000"/>
                </a:solidFill>
              </a:rPr>
              <a:t> </a:t>
            </a:r>
            <a:r>
              <a:rPr lang="en-US" sz="2000" b="1" dirty="0" err="1" smtClean="0">
                <a:solidFill>
                  <a:srgbClr val="FF0000"/>
                </a:solidFill>
              </a:rPr>
              <a:t>Ia</a:t>
            </a:r>
            <a:r>
              <a:rPr lang="en-US" sz="2000" b="1" dirty="0" smtClean="0">
                <a:solidFill>
                  <a:srgbClr val="FF0000"/>
                </a:solidFill>
              </a:rPr>
              <a:t> and the Planck </a:t>
            </a:r>
          </a:p>
          <a:p>
            <a:r>
              <a:rPr lang="en-US" sz="2000" b="1" dirty="0" smtClean="0">
                <a:solidFill>
                  <a:srgbClr val="FF0000"/>
                </a:solidFill>
              </a:rPr>
              <a:t>Observations (</a:t>
            </a:r>
            <a:r>
              <a:rPr lang="en-US" sz="2000" b="1" dirty="0" err="1" smtClean="0">
                <a:solidFill>
                  <a:srgbClr val="FF0000"/>
                </a:solidFill>
              </a:rPr>
              <a:t>Rigault</a:t>
            </a:r>
            <a:r>
              <a:rPr lang="en-US" sz="2000" b="1" dirty="0" smtClean="0">
                <a:solidFill>
                  <a:srgbClr val="FF0000"/>
                </a:solidFill>
              </a:rPr>
              <a:t> et al. 2015), so the question is what will </a:t>
            </a:r>
          </a:p>
          <a:p>
            <a:r>
              <a:rPr lang="en-US" sz="2000" b="1" dirty="0" smtClean="0">
                <a:solidFill>
                  <a:srgbClr val="FF0000"/>
                </a:solidFill>
              </a:rPr>
              <a:t>be the Ho for high redshift Universe?</a:t>
            </a:r>
            <a:endParaRPr lang="en-US" sz="2000" b="1" dirty="0">
              <a:solidFill>
                <a:srgbClr val="FF0000"/>
              </a:solidFill>
            </a:endParaRPr>
          </a:p>
        </p:txBody>
      </p:sp>
    </p:spTree>
    <p:extLst>
      <p:ext uri="{BB962C8B-B14F-4D97-AF65-F5344CB8AC3E}">
        <p14:creationId xmlns:p14="http://schemas.microsoft.com/office/powerpoint/2010/main" val="37350099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39302"/>
                                        </p:tgtEl>
                                        <p:attrNameLst>
                                          <p:attrName>style.visibility</p:attrName>
                                        </p:attrNameLst>
                                      </p:cBhvr>
                                      <p:to>
                                        <p:strVal val="visible"/>
                                      </p:to>
                                    </p:set>
                                    <p:animEffect transition="in" filter="fade">
                                      <p:cBhvr>
                                        <p:cTn id="7" dur="500"/>
                                        <p:tgtEl>
                                          <p:spTgt spid="4393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9302"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JAXA, 16th of October 2014</a:t>
            </a:r>
            <a:endParaRPr lang="en-US"/>
          </a:p>
        </p:txBody>
      </p:sp>
      <p:sp>
        <p:nvSpPr>
          <p:cNvPr id="3" name="Slide Number Placeholder 2"/>
          <p:cNvSpPr>
            <a:spLocks noGrp="1"/>
          </p:cNvSpPr>
          <p:nvPr>
            <p:ph type="sldNum" sz="quarter" idx="12"/>
          </p:nvPr>
        </p:nvSpPr>
        <p:spPr/>
        <p:txBody>
          <a:bodyPr/>
          <a:lstStyle/>
          <a:p>
            <a:fld id="{13D57211-7A55-44EE-B807-0733A2AB2DF9}" type="slidenum">
              <a:rPr lang="en-US" smtClean="0"/>
              <a:t>4</a:t>
            </a:fld>
            <a:endParaRPr lang="en-US" dirty="0"/>
          </a:p>
        </p:txBody>
      </p:sp>
      <p:sp>
        <p:nvSpPr>
          <p:cNvPr id="5123" name="Rettangolo 7"/>
          <p:cNvSpPr>
            <a:spLocks noChangeArrowheads="1"/>
          </p:cNvSpPr>
          <p:nvPr/>
        </p:nvSpPr>
        <p:spPr bwMode="auto">
          <a:xfrm>
            <a:off x="242888" y="6269038"/>
            <a:ext cx="86582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2400" dirty="0">
                <a:solidFill>
                  <a:srgbClr val="FF0000"/>
                </a:solidFill>
              </a:rPr>
              <a:t>Lx(T*a) vs T*a distribution</a:t>
            </a:r>
            <a:r>
              <a:rPr lang="en-US" altLang="en-US" sz="2400" dirty="0"/>
              <a:t> for the sample of </a:t>
            </a:r>
            <a:r>
              <a:rPr lang="en-US" altLang="en-US" sz="2400" dirty="0" smtClean="0"/>
              <a:t>101 GRBs</a:t>
            </a:r>
            <a:endParaRPr lang="en-US" altLang="en-US" sz="2400" dirty="0"/>
          </a:p>
        </p:txBody>
      </p:sp>
      <p:pic>
        <p:nvPicPr>
          <p:cNvPr id="5124" name="Picture 3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6013" y="2782888"/>
            <a:ext cx="2663825"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127" name="Object 3"/>
          <p:cNvGraphicFramePr>
            <a:graphicFrameLocks noChangeAspect="1"/>
          </p:cNvGraphicFramePr>
          <p:nvPr/>
        </p:nvGraphicFramePr>
        <p:xfrm>
          <a:off x="5602288" y="161925"/>
          <a:ext cx="2841625" cy="406400"/>
        </p:xfrm>
        <a:graphic>
          <a:graphicData uri="http://schemas.openxmlformats.org/presentationml/2006/ole">
            <mc:AlternateContent xmlns:mc="http://schemas.openxmlformats.org/markup-compatibility/2006">
              <mc:Choice xmlns:v="urn:schemas-microsoft-com:vml" Requires="v">
                <p:oleObj spid="_x0000_s3388" name="Equation" r:id="rId5" imgW="558800" imgH="228600" progId="Equation.3">
                  <p:embed/>
                </p:oleObj>
              </mc:Choice>
              <mc:Fallback>
                <p:oleObj name="Equation" r:id="rId5" imgW="558800" imgH="2286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02288" y="161925"/>
                        <a:ext cx="2841625"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128" name="Text Box 3"/>
          <p:cNvSpPr txBox="1">
            <a:spLocks noChangeArrowheads="1"/>
          </p:cNvSpPr>
          <p:nvPr/>
        </p:nvSpPr>
        <p:spPr bwMode="auto">
          <a:xfrm>
            <a:off x="-1588" y="4964113"/>
            <a:ext cx="9144001" cy="646112"/>
          </a:xfrm>
          <a:prstGeom prst="rect">
            <a:avLst/>
          </a:prstGeom>
          <a:noFill/>
          <a:ln>
            <a:noFill/>
          </a:ln>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dirty="0">
                <a:solidFill>
                  <a:srgbClr val="000000"/>
                </a:solidFill>
              </a:rPr>
              <a:t>Firstly discovered in 2008 by </a:t>
            </a:r>
            <a:r>
              <a:rPr lang="pl-PL" altLang="en-US" dirty="0">
                <a:solidFill>
                  <a:srgbClr val="000000"/>
                </a:solidFill>
              </a:rPr>
              <a:t>Dainotti</a:t>
            </a:r>
            <a:r>
              <a:rPr lang="en-US" altLang="en-US" dirty="0">
                <a:solidFill>
                  <a:srgbClr val="000000"/>
                </a:solidFill>
              </a:rPr>
              <a:t>, </a:t>
            </a:r>
            <a:r>
              <a:rPr lang="en-US" altLang="en-US" dirty="0" err="1">
                <a:solidFill>
                  <a:srgbClr val="000000"/>
                </a:solidFill>
              </a:rPr>
              <a:t>Cardone</a:t>
            </a:r>
            <a:r>
              <a:rPr lang="en-US" altLang="en-US" dirty="0">
                <a:solidFill>
                  <a:srgbClr val="000000"/>
                </a:solidFill>
              </a:rPr>
              <a:t>,  &amp; </a:t>
            </a:r>
            <a:r>
              <a:rPr lang="en-US" altLang="en-US" dirty="0" err="1">
                <a:solidFill>
                  <a:srgbClr val="000000"/>
                </a:solidFill>
              </a:rPr>
              <a:t>Capozziello</a:t>
            </a:r>
            <a:r>
              <a:rPr lang="pl-PL" altLang="en-US" dirty="0">
                <a:solidFill>
                  <a:srgbClr val="000000"/>
                </a:solidFill>
              </a:rPr>
              <a:t> </a:t>
            </a:r>
            <a:r>
              <a:rPr lang="en-US" altLang="en-US" dirty="0">
                <a:solidFill>
                  <a:srgbClr val="000000"/>
                </a:solidFill>
              </a:rPr>
              <a:t> </a:t>
            </a:r>
            <a:r>
              <a:rPr lang="it-IT" altLang="en-US" dirty="0">
                <a:solidFill>
                  <a:srgbClr val="000000"/>
                </a:solidFill>
              </a:rPr>
              <a:t>MNRAS,  391,  L 79D </a:t>
            </a:r>
            <a:r>
              <a:rPr lang="pl-PL" altLang="en-US" dirty="0">
                <a:solidFill>
                  <a:srgbClr val="000000"/>
                </a:solidFill>
              </a:rPr>
              <a:t>(</a:t>
            </a:r>
            <a:r>
              <a:rPr lang="it-IT" altLang="en-US" dirty="0">
                <a:solidFill>
                  <a:srgbClr val="000000"/>
                </a:solidFill>
              </a:rPr>
              <a:t>2008</a:t>
            </a:r>
            <a:r>
              <a:rPr lang="pl-PL" altLang="en-US" dirty="0">
                <a:solidFill>
                  <a:srgbClr val="000000"/>
                </a:solidFill>
              </a:rPr>
              <a:t>)</a:t>
            </a:r>
            <a:r>
              <a:rPr lang="en-US" altLang="en-US" dirty="0">
                <a:solidFill>
                  <a:srgbClr val="000000"/>
                </a:solidFill>
              </a:rPr>
              <a:t> </a:t>
            </a:r>
            <a:endParaRPr lang="pl-PL" altLang="en-US" dirty="0">
              <a:solidFill>
                <a:srgbClr val="000000"/>
              </a:solidFill>
            </a:endParaRPr>
          </a:p>
        </p:txBody>
      </p:sp>
      <p:sp>
        <p:nvSpPr>
          <p:cNvPr id="5129" name="Text Box 3"/>
          <p:cNvSpPr txBox="1">
            <a:spLocks noChangeArrowheads="1"/>
          </p:cNvSpPr>
          <p:nvPr/>
        </p:nvSpPr>
        <p:spPr bwMode="auto">
          <a:xfrm>
            <a:off x="123825" y="5599113"/>
            <a:ext cx="9020175" cy="708025"/>
          </a:xfrm>
          <a:prstGeom prst="rect">
            <a:avLst/>
          </a:prstGeom>
          <a:noFill/>
          <a:ln>
            <a:noFill/>
          </a:ln>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2000" dirty="0">
                <a:solidFill>
                  <a:srgbClr val="000000"/>
                </a:solidFill>
              </a:rPr>
              <a:t>Later </a:t>
            </a:r>
            <a:r>
              <a:rPr lang="en-US" altLang="en-US" sz="2000" dirty="0" smtClean="0">
                <a:solidFill>
                  <a:srgbClr val="000000"/>
                </a:solidFill>
              </a:rPr>
              <a:t>updated </a:t>
            </a:r>
            <a:r>
              <a:rPr lang="en-US" altLang="en-US" sz="2000" dirty="0">
                <a:solidFill>
                  <a:srgbClr val="FF0000"/>
                </a:solidFill>
              </a:rPr>
              <a:t>by </a:t>
            </a:r>
            <a:r>
              <a:rPr lang="pl-PL" altLang="en-US" sz="2000" dirty="0">
                <a:solidFill>
                  <a:srgbClr val="FF0000"/>
                </a:solidFill>
              </a:rPr>
              <a:t>Dainotti</a:t>
            </a:r>
            <a:r>
              <a:rPr lang="en-US" altLang="en-US" sz="2000" dirty="0">
                <a:solidFill>
                  <a:srgbClr val="FF0000"/>
                </a:solidFill>
              </a:rPr>
              <a:t>, </a:t>
            </a:r>
            <a:r>
              <a:rPr lang="en-US" altLang="en-US" sz="2000" dirty="0" err="1">
                <a:solidFill>
                  <a:srgbClr val="FF0000"/>
                </a:solidFill>
              </a:rPr>
              <a:t>Willingale</a:t>
            </a:r>
            <a:r>
              <a:rPr lang="en-US" altLang="en-US" sz="2000" dirty="0">
                <a:solidFill>
                  <a:srgbClr val="FF0000"/>
                </a:solidFill>
              </a:rPr>
              <a:t>, </a:t>
            </a:r>
            <a:r>
              <a:rPr lang="en-US" altLang="en-US" sz="2000" dirty="0" err="1">
                <a:solidFill>
                  <a:srgbClr val="FF0000"/>
                </a:solidFill>
              </a:rPr>
              <a:t>Cardone</a:t>
            </a:r>
            <a:r>
              <a:rPr lang="en-US" altLang="en-US" sz="2000" dirty="0">
                <a:solidFill>
                  <a:srgbClr val="FF0000"/>
                </a:solidFill>
              </a:rPr>
              <a:t>, </a:t>
            </a:r>
            <a:r>
              <a:rPr lang="en-US" altLang="en-US" sz="2000" dirty="0" err="1">
                <a:solidFill>
                  <a:srgbClr val="FF0000"/>
                </a:solidFill>
              </a:rPr>
              <a:t>Capozziello</a:t>
            </a:r>
            <a:r>
              <a:rPr lang="en-US" altLang="en-US" sz="2000" dirty="0">
                <a:solidFill>
                  <a:srgbClr val="FF0000"/>
                </a:solidFill>
              </a:rPr>
              <a:t> &amp; </a:t>
            </a:r>
            <a:r>
              <a:rPr lang="en-US" altLang="en-US" sz="2000" dirty="0" err="1">
                <a:solidFill>
                  <a:srgbClr val="FF0000"/>
                </a:solidFill>
              </a:rPr>
              <a:t>Ostrowski</a:t>
            </a:r>
            <a:r>
              <a:rPr lang="pl-PL" altLang="en-US" sz="2000" dirty="0">
                <a:solidFill>
                  <a:srgbClr val="FF0000"/>
                </a:solidFill>
              </a:rPr>
              <a:t>  </a:t>
            </a:r>
            <a:r>
              <a:rPr lang="en-US" altLang="en-US" sz="2000" dirty="0">
                <a:solidFill>
                  <a:srgbClr val="FF0000"/>
                </a:solidFill>
              </a:rPr>
              <a:t> </a:t>
            </a:r>
            <a:r>
              <a:rPr lang="it-IT" altLang="en-US" sz="2000" dirty="0">
                <a:solidFill>
                  <a:srgbClr val="FF0000"/>
                </a:solidFill>
              </a:rPr>
              <a:t>ApJL,  722,  L 215 </a:t>
            </a:r>
            <a:r>
              <a:rPr lang="pl-PL" altLang="en-US" sz="2000" dirty="0">
                <a:solidFill>
                  <a:srgbClr val="FF0000"/>
                </a:solidFill>
              </a:rPr>
              <a:t>(</a:t>
            </a:r>
            <a:r>
              <a:rPr lang="it-IT" altLang="en-US" sz="2000" dirty="0">
                <a:solidFill>
                  <a:srgbClr val="FF0000"/>
                </a:solidFill>
              </a:rPr>
              <a:t>2010</a:t>
            </a:r>
            <a:r>
              <a:rPr lang="pl-PL" altLang="en-US" sz="2000" dirty="0">
                <a:solidFill>
                  <a:srgbClr val="FF0000"/>
                </a:solidFill>
              </a:rPr>
              <a:t>)</a:t>
            </a:r>
          </a:p>
        </p:txBody>
      </p:sp>
      <p:sp>
        <p:nvSpPr>
          <p:cNvPr id="5130" name="TextBox 1"/>
          <p:cNvSpPr txBox="1">
            <a:spLocks noChangeArrowheads="1"/>
          </p:cNvSpPr>
          <p:nvPr/>
        </p:nvSpPr>
        <p:spPr bwMode="auto">
          <a:xfrm>
            <a:off x="284086" y="115888"/>
            <a:ext cx="53340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2400" b="1" dirty="0" smtClean="0"/>
              <a:t>A possible reliable candidate is the</a:t>
            </a:r>
            <a:endParaRPr lang="it-IT" altLang="en-US" sz="2400" b="1" dirty="0"/>
          </a:p>
        </p:txBody>
      </p:sp>
      <p:pic>
        <p:nvPicPr>
          <p:cNvPr id="14" name="Picture 1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42888" y="838199"/>
            <a:ext cx="7910512" cy="4125913"/>
          </a:xfrm>
          <a:prstGeom prst="rect">
            <a:avLst/>
          </a:prstGeom>
        </p:spPr>
      </p:pic>
      <p:sp>
        <p:nvSpPr>
          <p:cNvPr id="15" name="Rectangle 14"/>
          <p:cNvSpPr/>
          <p:nvPr/>
        </p:nvSpPr>
        <p:spPr>
          <a:xfrm>
            <a:off x="4595611" y="850588"/>
            <a:ext cx="3886200" cy="338554"/>
          </a:xfrm>
          <a:prstGeom prst="rect">
            <a:avLst/>
          </a:prstGeom>
        </p:spPr>
        <p:txBody>
          <a:bodyPr wrap="square">
            <a:spAutoFit/>
          </a:bodyPr>
          <a:lstStyle/>
          <a:p>
            <a:r>
              <a:rPr lang="en-US" altLang="en-US" sz="1600" b="1" dirty="0" err="1">
                <a:solidFill>
                  <a:srgbClr val="FF0000"/>
                </a:solidFill>
              </a:rPr>
              <a:t>Dainotti</a:t>
            </a:r>
            <a:r>
              <a:rPr lang="en-US" altLang="en-US" sz="1600" b="1" dirty="0">
                <a:solidFill>
                  <a:srgbClr val="FF0000"/>
                </a:solidFill>
              </a:rPr>
              <a:t> et al. 2013, </a:t>
            </a:r>
            <a:r>
              <a:rPr lang="en-US" altLang="en-US" sz="1600" b="1" dirty="0" err="1">
                <a:solidFill>
                  <a:srgbClr val="FF0000"/>
                </a:solidFill>
              </a:rPr>
              <a:t>ApJ</a:t>
            </a:r>
            <a:r>
              <a:rPr lang="en-US" altLang="en-US" sz="1600" b="1" dirty="0">
                <a:solidFill>
                  <a:srgbClr val="FF0000"/>
                </a:solidFill>
              </a:rPr>
              <a:t>, 774, 157D</a:t>
            </a:r>
            <a:endParaRPr lang="en-US" sz="1600" dirty="0">
              <a:solidFill>
                <a:srgbClr val="FF0000"/>
              </a:solidFill>
            </a:endParaRPr>
          </a:p>
        </p:txBody>
      </p:sp>
    </p:spTree>
    <p:extLst>
      <p:ext uri="{BB962C8B-B14F-4D97-AF65-F5344CB8AC3E}">
        <p14:creationId xmlns:p14="http://schemas.microsoft.com/office/powerpoint/2010/main" val="47011620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2"/>
          <p:cNvSpPr>
            <a:spLocks noGrp="1"/>
          </p:cNvSpPr>
          <p:nvPr>
            <p:ph type="title"/>
          </p:nvPr>
        </p:nvSpPr>
        <p:spPr>
          <a:xfrm>
            <a:off x="304800" y="0"/>
            <a:ext cx="8763000" cy="1143000"/>
          </a:xfrm>
          <a:solidFill>
            <a:srgbClr val="16F6EB"/>
          </a:solidFill>
        </p:spPr>
        <p:txBody>
          <a:bodyPr/>
          <a:lstStyle/>
          <a:p>
            <a:r>
              <a:rPr lang="en-US" altLang="en-US" sz="3200" dirty="0" smtClean="0"/>
              <a:t>Also </a:t>
            </a:r>
            <a:r>
              <a:rPr lang="pl-PL" altLang="en-US" sz="3200" dirty="0" smtClean="0"/>
              <a:t>Prompt – afterglow correlations</a:t>
            </a:r>
            <a:r>
              <a:rPr lang="en-US" altLang="en-US" sz="3200" dirty="0" smtClean="0"/>
              <a:t/>
            </a:r>
            <a:br>
              <a:rPr lang="en-US" altLang="en-US" sz="3200" dirty="0" smtClean="0"/>
            </a:br>
            <a:r>
              <a:rPr lang="en-US" altLang="en-US" sz="3200" dirty="0" smtClean="0"/>
              <a:t>		     </a:t>
            </a:r>
            <a:r>
              <a:rPr lang="en-US" altLang="en-US" dirty="0" smtClean="0"/>
              <a:t>can be candidates</a:t>
            </a:r>
            <a:endParaRPr lang="pl-PL" altLang="en-US" dirty="0" smtClean="0"/>
          </a:p>
        </p:txBody>
      </p:sp>
      <p:sp>
        <p:nvSpPr>
          <p:cNvPr id="20482" name="Segnaposto contenuto 2"/>
          <p:cNvSpPr>
            <a:spLocks noGrp="1"/>
          </p:cNvSpPr>
          <p:nvPr>
            <p:ph idx="1"/>
          </p:nvPr>
        </p:nvSpPr>
        <p:spPr>
          <a:xfrm>
            <a:off x="323850" y="1298575"/>
            <a:ext cx="8496300" cy="4827588"/>
          </a:xfrm>
        </p:spPr>
        <p:txBody>
          <a:bodyPr>
            <a:normAutofit/>
          </a:bodyPr>
          <a:lstStyle/>
          <a:p>
            <a:pPr algn="ctr" eaLnBrk="1" hangingPunct="1">
              <a:buFontTx/>
              <a:buNone/>
            </a:pPr>
            <a:endParaRPr lang="it-IT" altLang="en-US" sz="2800" dirty="0" smtClean="0"/>
          </a:p>
          <a:p>
            <a:pPr algn="ctr" eaLnBrk="1" hangingPunct="1">
              <a:buFontTx/>
              <a:buNone/>
            </a:pPr>
            <a:r>
              <a:rPr lang="pl-PL" altLang="en-US" sz="2200" dirty="0" smtClean="0"/>
              <a:t>A search for possible </a:t>
            </a:r>
            <a:r>
              <a:rPr lang="pl-PL" altLang="en-US" sz="2200" dirty="0" smtClean="0">
                <a:solidFill>
                  <a:schemeClr val="folHlink"/>
                </a:solidFill>
              </a:rPr>
              <a:t>physical relations</a:t>
            </a:r>
            <a:r>
              <a:rPr lang="pl-PL" altLang="en-US" sz="2200" dirty="0" smtClean="0"/>
              <a:t> between</a:t>
            </a:r>
          </a:p>
          <a:p>
            <a:pPr algn="ctr" eaLnBrk="1" hangingPunct="1">
              <a:buFontTx/>
              <a:buNone/>
            </a:pPr>
            <a:r>
              <a:rPr lang="en-US" altLang="en-US" sz="2200" dirty="0" smtClean="0"/>
              <a:t>the </a:t>
            </a:r>
            <a:r>
              <a:rPr lang="en-US" altLang="en-US" sz="2200" dirty="0" smtClean="0">
                <a:solidFill>
                  <a:srgbClr val="FF0000"/>
                </a:solidFill>
              </a:rPr>
              <a:t>afterglow</a:t>
            </a:r>
            <a:r>
              <a:rPr lang="en-US" altLang="en-US" sz="2200" dirty="0" smtClean="0"/>
              <a:t> characteristic luminosity L*a ≡</a:t>
            </a:r>
            <a:r>
              <a:rPr lang="pl-PL" altLang="en-US" sz="2200" dirty="0" smtClean="0">
                <a:solidFill>
                  <a:srgbClr val="000000"/>
                </a:solidFill>
              </a:rPr>
              <a:t>L</a:t>
            </a:r>
            <a:r>
              <a:rPr lang="it-IT" altLang="en-US" sz="2200" dirty="0" smtClean="0">
                <a:solidFill>
                  <a:srgbClr val="000000"/>
                </a:solidFill>
              </a:rPr>
              <a:t>x(T</a:t>
            </a:r>
            <a:r>
              <a:rPr lang="pl-PL" altLang="en-US" sz="2200" dirty="0" smtClean="0">
                <a:solidFill>
                  <a:srgbClr val="000000"/>
                </a:solidFill>
              </a:rPr>
              <a:t>a</a:t>
            </a:r>
            <a:r>
              <a:rPr lang="it-IT" altLang="en-US" sz="2200" dirty="0" smtClean="0">
                <a:solidFill>
                  <a:srgbClr val="000000"/>
                </a:solidFill>
              </a:rPr>
              <a:t>)</a:t>
            </a:r>
            <a:r>
              <a:rPr lang="pl-PL" altLang="en-US" sz="2200" dirty="0" smtClean="0">
                <a:solidFill>
                  <a:srgbClr val="000000"/>
                </a:solidFill>
              </a:rPr>
              <a:t> </a:t>
            </a:r>
          </a:p>
          <a:p>
            <a:pPr algn="ctr" eaLnBrk="1" hangingPunct="1">
              <a:buFontTx/>
              <a:buNone/>
            </a:pPr>
            <a:r>
              <a:rPr lang="en-US" altLang="en-US" sz="2200" dirty="0" smtClean="0"/>
              <a:t>and </a:t>
            </a:r>
            <a:endParaRPr lang="pl-PL" altLang="en-US" sz="2200" dirty="0" smtClean="0"/>
          </a:p>
          <a:p>
            <a:pPr algn="ctr" eaLnBrk="1" hangingPunct="1">
              <a:buFontTx/>
              <a:buNone/>
            </a:pPr>
            <a:r>
              <a:rPr lang="en-US" altLang="en-US" sz="2200" dirty="0" smtClean="0"/>
              <a:t>the </a:t>
            </a:r>
            <a:r>
              <a:rPr lang="en-US" altLang="en-US" sz="2200" dirty="0" smtClean="0">
                <a:solidFill>
                  <a:schemeClr val="hlink"/>
                </a:solidFill>
              </a:rPr>
              <a:t>prompt emission</a:t>
            </a:r>
            <a:r>
              <a:rPr lang="en-US" altLang="en-US" sz="2200" dirty="0" smtClean="0"/>
              <a:t> quantities:</a:t>
            </a:r>
            <a:endParaRPr lang="pl-PL" altLang="en-US" sz="2200" dirty="0" smtClean="0"/>
          </a:p>
          <a:p>
            <a:pPr eaLnBrk="1" hangingPunct="1">
              <a:buFontTx/>
              <a:buNone/>
            </a:pPr>
            <a:endParaRPr lang="en-US" altLang="en-US" sz="1000" dirty="0" smtClean="0"/>
          </a:p>
          <a:p>
            <a:pPr eaLnBrk="1" hangingPunct="1">
              <a:buFontTx/>
              <a:buNone/>
            </a:pPr>
            <a:r>
              <a:rPr lang="en-US" altLang="en-US" sz="1900" dirty="0" smtClean="0"/>
              <a:t>1.) the mean</a:t>
            </a:r>
            <a:r>
              <a:rPr lang="pl-PL" altLang="en-US" sz="1900" dirty="0" smtClean="0"/>
              <a:t> </a:t>
            </a:r>
            <a:r>
              <a:rPr lang="en-US" altLang="en-US" sz="1900" dirty="0" smtClean="0"/>
              <a:t>luminosity derived  </a:t>
            </a:r>
            <a:endParaRPr lang="pl-PL" altLang="en-US" sz="1900" dirty="0" smtClean="0"/>
          </a:p>
          <a:p>
            <a:pPr eaLnBrk="1" hangingPunct="1">
              <a:buFontTx/>
              <a:buNone/>
            </a:pPr>
            <a:r>
              <a:rPr lang="pl-PL" altLang="en-US" sz="1900" dirty="0" smtClean="0"/>
              <a:t>   </a:t>
            </a:r>
            <a:r>
              <a:rPr lang="en-US" altLang="en-US" sz="1900" dirty="0" smtClean="0"/>
              <a:t>as </a:t>
            </a:r>
            <a:r>
              <a:rPr lang="en-US" altLang="en-US" sz="1900" dirty="0" smtClean="0">
                <a:solidFill>
                  <a:schemeClr val="folHlink"/>
                </a:solidFill>
              </a:rPr>
              <a:t>&lt;L*p&gt;45=Eiso/T*45</a:t>
            </a:r>
            <a:r>
              <a:rPr lang="en-US" altLang="en-US" sz="1900" dirty="0" smtClean="0"/>
              <a:t>  </a:t>
            </a:r>
            <a:endParaRPr lang="pl-PL" altLang="en-US" sz="1900" dirty="0" smtClean="0"/>
          </a:p>
          <a:p>
            <a:pPr eaLnBrk="1" hangingPunct="1">
              <a:buFontTx/>
              <a:buNone/>
            </a:pPr>
            <a:r>
              <a:rPr lang="en-US" altLang="en-US" sz="1900" dirty="0" smtClean="0"/>
              <a:t>2.)</a:t>
            </a:r>
            <a:r>
              <a:rPr lang="en-US" altLang="en-US" sz="1900" dirty="0" smtClean="0">
                <a:solidFill>
                  <a:srgbClr val="000000"/>
                </a:solidFill>
              </a:rPr>
              <a:t> </a:t>
            </a:r>
            <a:r>
              <a:rPr lang="en-US" altLang="en-US" sz="1900" dirty="0" smtClean="0"/>
              <a:t>&lt;L*p&gt;90=Eiso/T*90</a:t>
            </a:r>
          </a:p>
          <a:p>
            <a:pPr eaLnBrk="1" hangingPunct="1">
              <a:buFont typeface="Arial" charset="0"/>
              <a:buNone/>
            </a:pPr>
            <a:r>
              <a:rPr lang="en-US" altLang="en-US" sz="1900" dirty="0" smtClean="0">
                <a:solidFill>
                  <a:srgbClr val="000000"/>
                </a:solidFill>
              </a:rPr>
              <a:t>3.)</a:t>
            </a:r>
            <a:r>
              <a:rPr lang="en-US" altLang="en-US" sz="1900" dirty="0" smtClean="0"/>
              <a:t> &lt;L*p&gt;</a:t>
            </a:r>
            <a:r>
              <a:rPr lang="en-US" altLang="en-US" sz="1900" dirty="0" err="1" smtClean="0"/>
              <a:t>Tp</a:t>
            </a:r>
            <a:r>
              <a:rPr lang="en-US" altLang="en-US" sz="1900" dirty="0" smtClean="0"/>
              <a:t>=Eiso/T*p  </a:t>
            </a:r>
            <a:endParaRPr lang="pl-PL" altLang="en-US" sz="1900" dirty="0" smtClean="0"/>
          </a:p>
          <a:p>
            <a:pPr eaLnBrk="1" hangingPunct="1">
              <a:buFont typeface="Arial" charset="0"/>
              <a:buNone/>
            </a:pPr>
            <a:r>
              <a:rPr lang="en-US" altLang="en-US" sz="1900" dirty="0" smtClean="0">
                <a:solidFill>
                  <a:srgbClr val="000000"/>
                </a:solidFill>
              </a:rPr>
              <a:t>4.) </a:t>
            </a:r>
            <a:r>
              <a:rPr lang="en-US" altLang="en-US" sz="1900" dirty="0" smtClean="0"/>
              <a:t>the isotropic energy Eiso</a:t>
            </a:r>
            <a:endParaRPr lang="it-IT" altLang="en-US" sz="1900" dirty="0" smtClean="0"/>
          </a:p>
        </p:txBody>
      </p:sp>
      <p:sp>
        <p:nvSpPr>
          <p:cNvPr id="4" name="Footer Placeholder 3"/>
          <p:cNvSpPr>
            <a:spLocks noGrp="1"/>
          </p:cNvSpPr>
          <p:nvPr>
            <p:ph type="ftr" sz="quarter" idx="11"/>
          </p:nvPr>
        </p:nvSpPr>
        <p:spPr/>
        <p:txBody>
          <a:bodyPr/>
          <a:lstStyle/>
          <a:p>
            <a:r>
              <a:rPr lang="en-US" smtClean="0"/>
              <a:t>JAXA, 16th of October 2014</a:t>
            </a:r>
            <a:endParaRPr lang="en-US"/>
          </a:p>
        </p:txBody>
      </p:sp>
      <p:sp>
        <p:nvSpPr>
          <p:cNvPr id="2" name="Slide Number Placeholder 1"/>
          <p:cNvSpPr>
            <a:spLocks noGrp="1"/>
          </p:cNvSpPr>
          <p:nvPr>
            <p:ph type="sldNum" sz="quarter" idx="12"/>
          </p:nvPr>
        </p:nvSpPr>
        <p:spPr/>
        <p:txBody>
          <a:bodyPr/>
          <a:lstStyle/>
          <a:p>
            <a:fld id="{13D57211-7A55-44EE-B807-0733A2AB2DF9}" type="slidenum">
              <a:rPr lang="en-US" smtClean="0"/>
              <a:t>5</a:t>
            </a:fld>
            <a:endParaRPr lang="en-US"/>
          </a:p>
        </p:txBody>
      </p:sp>
      <p:sp>
        <p:nvSpPr>
          <p:cNvPr id="6" name="Text Box 4"/>
          <p:cNvSpPr txBox="1">
            <a:spLocks noChangeArrowheads="1"/>
          </p:cNvSpPr>
          <p:nvPr/>
        </p:nvSpPr>
        <p:spPr bwMode="auto">
          <a:xfrm>
            <a:off x="1692275" y="1125538"/>
            <a:ext cx="5551488" cy="460375"/>
          </a:xfrm>
          <a:prstGeom prst="rect">
            <a:avLst/>
          </a:prstGeom>
          <a:solidFill>
            <a:srgbClr val="E1E62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pl-PL" altLang="en-US" sz="2400" dirty="0">
                <a:solidFill>
                  <a:srgbClr val="000000"/>
                </a:solidFill>
              </a:rPr>
              <a:t>Dainotti et al., </a:t>
            </a:r>
            <a:r>
              <a:rPr lang="it-IT" altLang="en-US" sz="2400" dirty="0">
                <a:solidFill>
                  <a:srgbClr val="000000"/>
                </a:solidFill>
              </a:rPr>
              <a:t>MNRAS, 418,2202, 2011</a:t>
            </a:r>
            <a:endParaRPr lang="pl-PL" altLang="en-US" sz="2400" dirty="0">
              <a:solidFill>
                <a:srgbClr val="000000"/>
              </a:solidFill>
            </a:endParaRPr>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25345" y="3505200"/>
            <a:ext cx="4724400"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3" name="Object 2"/>
          <p:cNvGraphicFramePr>
            <a:graphicFrameLocks noChangeAspect="1"/>
          </p:cNvGraphicFramePr>
          <p:nvPr/>
        </p:nvGraphicFramePr>
        <p:xfrm>
          <a:off x="395288" y="5905500"/>
          <a:ext cx="3916362" cy="722313"/>
        </p:xfrm>
        <a:graphic>
          <a:graphicData uri="http://schemas.openxmlformats.org/presentationml/2006/ole">
            <mc:AlternateContent xmlns:mc="http://schemas.openxmlformats.org/markup-compatibility/2006">
              <mc:Choice xmlns:v="urn:schemas-microsoft-com:vml" Requires="v">
                <p:oleObj spid="_x0000_s9262" name="Equation" r:id="rId4" imgW="1308100" imgH="241300" progId="Equation.3">
                  <p:embed/>
                </p:oleObj>
              </mc:Choice>
              <mc:Fallback>
                <p:oleObj name="Equation" r:id="rId4" imgW="1308100" imgH="241300" progId="Equation.3">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5288" y="5905500"/>
                        <a:ext cx="3916362" cy="722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8262496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20482">
                                            <p:txEl>
                                              <p:pRg st="1" end="1"/>
                                            </p:txEl>
                                          </p:spTgt>
                                        </p:tgtEl>
                                        <p:attrNameLst>
                                          <p:attrName>style.visibility</p:attrName>
                                        </p:attrNameLst>
                                      </p:cBhvr>
                                      <p:to>
                                        <p:strVal val="visible"/>
                                      </p:to>
                                    </p:set>
                                    <p:animEffect transition="in" filter="fade">
                                      <p:cBhvr>
                                        <p:cTn id="17" dur="1000"/>
                                        <p:tgtEl>
                                          <p:spTgt spid="20482">
                                            <p:txEl>
                                              <p:pRg st="1" end="1"/>
                                            </p:txEl>
                                          </p:spTgt>
                                        </p:tgtEl>
                                      </p:cBhvr>
                                    </p:animEffect>
                                    <p:anim calcmode="lin" valueType="num">
                                      <p:cBhvr>
                                        <p:cTn id="18" dur="1000" fill="hold"/>
                                        <p:tgtEl>
                                          <p:spTgt spid="20482">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2048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20482">
                                            <p:txEl>
                                              <p:pRg st="2" end="2"/>
                                            </p:txEl>
                                          </p:spTgt>
                                        </p:tgtEl>
                                        <p:attrNameLst>
                                          <p:attrName>style.visibility</p:attrName>
                                        </p:attrNameLst>
                                      </p:cBhvr>
                                      <p:to>
                                        <p:strVal val="visible"/>
                                      </p:to>
                                    </p:set>
                                    <p:animEffect transition="in" filter="fade">
                                      <p:cBhvr>
                                        <p:cTn id="24" dur="1000"/>
                                        <p:tgtEl>
                                          <p:spTgt spid="20482">
                                            <p:txEl>
                                              <p:pRg st="2" end="2"/>
                                            </p:txEl>
                                          </p:spTgt>
                                        </p:tgtEl>
                                      </p:cBhvr>
                                    </p:animEffect>
                                    <p:anim calcmode="lin" valueType="num">
                                      <p:cBhvr>
                                        <p:cTn id="25" dur="1000" fill="hold"/>
                                        <p:tgtEl>
                                          <p:spTgt spid="20482">
                                            <p:txEl>
                                              <p:pRg st="2" end="2"/>
                                            </p:txEl>
                                          </p:spTgt>
                                        </p:tgtEl>
                                        <p:attrNameLst>
                                          <p:attrName>ppt_x</p:attrName>
                                        </p:attrNameLst>
                                      </p:cBhvr>
                                      <p:tavLst>
                                        <p:tav tm="0">
                                          <p:val>
                                            <p:strVal val="#ppt_x"/>
                                          </p:val>
                                        </p:tav>
                                        <p:tav tm="100000">
                                          <p:val>
                                            <p:strVal val="#ppt_x"/>
                                          </p:val>
                                        </p:tav>
                                      </p:tavLst>
                                    </p:anim>
                                    <p:anim calcmode="lin" valueType="num">
                                      <p:cBhvr>
                                        <p:cTn id="26" dur="1000" fill="hold"/>
                                        <p:tgtEl>
                                          <p:spTgt spid="2048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20482">
                                            <p:txEl>
                                              <p:pRg st="3" end="3"/>
                                            </p:txEl>
                                          </p:spTgt>
                                        </p:tgtEl>
                                        <p:attrNameLst>
                                          <p:attrName>style.visibility</p:attrName>
                                        </p:attrNameLst>
                                      </p:cBhvr>
                                      <p:to>
                                        <p:strVal val="visible"/>
                                      </p:to>
                                    </p:set>
                                    <p:animEffect transition="in" filter="fade">
                                      <p:cBhvr>
                                        <p:cTn id="31" dur="1000"/>
                                        <p:tgtEl>
                                          <p:spTgt spid="20482">
                                            <p:txEl>
                                              <p:pRg st="3" end="3"/>
                                            </p:txEl>
                                          </p:spTgt>
                                        </p:tgtEl>
                                      </p:cBhvr>
                                    </p:animEffect>
                                    <p:anim calcmode="lin" valueType="num">
                                      <p:cBhvr>
                                        <p:cTn id="32" dur="1000" fill="hold"/>
                                        <p:tgtEl>
                                          <p:spTgt spid="20482">
                                            <p:txEl>
                                              <p:pRg st="3" end="3"/>
                                            </p:txEl>
                                          </p:spTgt>
                                        </p:tgtEl>
                                        <p:attrNameLst>
                                          <p:attrName>ppt_x</p:attrName>
                                        </p:attrNameLst>
                                      </p:cBhvr>
                                      <p:tavLst>
                                        <p:tav tm="0">
                                          <p:val>
                                            <p:strVal val="#ppt_x"/>
                                          </p:val>
                                        </p:tav>
                                        <p:tav tm="100000">
                                          <p:val>
                                            <p:strVal val="#ppt_x"/>
                                          </p:val>
                                        </p:tav>
                                      </p:tavLst>
                                    </p:anim>
                                    <p:anim calcmode="lin" valueType="num">
                                      <p:cBhvr>
                                        <p:cTn id="33" dur="1000" fill="hold"/>
                                        <p:tgtEl>
                                          <p:spTgt spid="2048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4" fill="hold" nodeType="clickPar">
                      <p:stCondLst>
                        <p:cond delay="indefinite"/>
                      </p:stCondLst>
                      <p:childTnLst>
                        <p:par>
                          <p:cTn id="35" fill="hold" nodeType="withGroup">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20482">
                                            <p:txEl>
                                              <p:pRg st="4" end="4"/>
                                            </p:txEl>
                                          </p:spTgt>
                                        </p:tgtEl>
                                        <p:attrNameLst>
                                          <p:attrName>style.visibility</p:attrName>
                                        </p:attrNameLst>
                                      </p:cBhvr>
                                      <p:to>
                                        <p:strVal val="visible"/>
                                      </p:to>
                                    </p:set>
                                    <p:animEffect transition="in" filter="fade">
                                      <p:cBhvr>
                                        <p:cTn id="38" dur="1000"/>
                                        <p:tgtEl>
                                          <p:spTgt spid="20482">
                                            <p:txEl>
                                              <p:pRg st="4" end="4"/>
                                            </p:txEl>
                                          </p:spTgt>
                                        </p:tgtEl>
                                      </p:cBhvr>
                                    </p:animEffect>
                                    <p:anim calcmode="lin" valueType="num">
                                      <p:cBhvr>
                                        <p:cTn id="39" dur="1000" fill="hold"/>
                                        <p:tgtEl>
                                          <p:spTgt spid="20482">
                                            <p:txEl>
                                              <p:pRg st="4" end="4"/>
                                            </p:txEl>
                                          </p:spTgt>
                                        </p:tgtEl>
                                        <p:attrNameLst>
                                          <p:attrName>ppt_x</p:attrName>
                                        </p:attrNameLst>
                                      </p:cBhvr>
                                      <p:tavLst>
                                        <p:tav tm="0">
                                          <p:val>
                                            <p:strVal val="#ppt_x"/>
                                          </p:val>
                                        </p:tav>
                                        <p:tav tm="100000">
                                          <p:val>
                                            <p:strVal val="#ppt_x"/>
                                          </p:val>
                                        </p:tav>
                                      </p:tavLst>
                                    </p:anim>
                                    <p:anim calcmode="lin" valueType="num">
                                      <p:cBhvr>
                                        <p:cTn id="40" dur="1000" fill="hold"/>
                                        <p:tgtEl>
                                          <p:spTgt spid="2048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20482">
                                            <p:txEl>
                                              <p:pRg st="6" end="6"/>
                                            </p:txEl>
                                          </p:spTgt>
                                        </p:tgtEl>
                                        <p:attrNameLst>
                                          <p:attrName>style.visibility</p:attrName>
                                        </p:attrNameLst>
                                      </p:cBhvr>
                                      <p:to>
                                        <p:strVal val="visible"/>
                                      </p:to>
                                    </p:set>
                                    <p:animEffect transition="in" filter="fade">
                                      <p:cBhvr>
                                        <p:cTn id="45" dur="1000"/>
                                        <p:tgtEl>
                                          <p:spTgt spid="20482">
                                            <p:txEl>
                                              <p:pRg st="6" end="6"/>
                                            </p:txEl>
                                          </p:spTgt>
                                        </p:tgtEl>
                                      </p:cBhvr>
                                    </p:animEffect>
                                    <p:anim calcmode="lin" valueType="num">
                                      <p:cBhvr>
                                        <p:cTn id="46" dur="1000" fill="hold"/>
                                        <p:tgtEl>
                                          <p:spTgt spid="20482">
                                            <p:txEl>
                                              <p:pRg st="6" end="6"/>
                                            </p:txEl>
                                          </p:spTgt>
                                        </p:tgtEl>
                                        <p:attrNameLst>
                                          <p:attrName>ppt_x</p:attrName>
                                        </p:attrNameLst>
                                      </p:cBhvr>
                                      <p:tavLst>
                                        <p:tav tm="0">
                                          <p:val>
                                            <p:strVal val="#ppt_x"/>
                                          </p:val>
                                        </p:tav>
                                        <p:tav tm="100000">
                                          <p:val>
                                            <p:strVal val="#ppt_x"/>
                                          </p:val>
                                        </p:tav>
                                      </p:tavLst>
                                    </p:anim>
                                    <p:anim calcmode="lin" valueType="num">
                                      <p:cBhvr>
                                        <p:cTn id="47" dur="1000" fill="hold"/>
                                        <p:tgtEl>
                                          <p:spTgt spid="20482">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8" fill="hold" nodeType="clickPar">
                      <p:stCondLst>
                        <p:cond delay="indefinite"/>
                      </p:stCondLst>
                      <p:childTnLst>
                        <p:par>
                          <p:cTn id="49" fill="hold" nodeType="withGroup">
                            <p:stCondLst>
                              <p:cond delay="0"/>
                            </p:stCondLst>
                            <p:childTnLst>
                              <p:par>
                                <p:cTn id="50" presetID="42" presetClass="entr" presetSubtype="0" fill="hold" grpId="0" nodeType="clickEffect">
                                  <p:stCondLst>
                                    <p:cond delay="0"/>
                                  </p:stCondLst>
                                  <p:childTnLst>
                                    <p:set>
                                      <p:cBhvr>
                                        <p:cTn id="51" dur="1" fill="hold">
                                          <p:stCondLst>
                                            <p:cond delay="0"/>
                                          </p:stCondLst>
                                        </p:cTn>
                                        <p:tgtEl>
                                          <p:spTgt spid="20482">
                                            <p:txEl>
                                              <p:pRg st="7" end="7"/>
                                            </p:txEl>
                                          </p:spTgt>
                                        </p:tgtEl>
                                        <p:attrNameLst>
                                          <p:attrName>style.visibility</p:attrName>
                                        </p:attrNameLst>
                                      </p:cBhvr>
                                      <p:to>
                                        <p:strVal val="visible"/>
                                      </p:to>
                                    </p:set>
                                    <p:animEffect transition="in" filter="fade">
                                      <p:cBhvr>
                                        <p:cTn id="52" dur="1000"/>
                                        <p:tgtEl>
                                          <p:spTgt spid="20482">
                                            <p:txEl>
                                              <p:pRg st="7" end="7"/>
                                            </p:txEl>
                                          </p:spTgt>
                                        </p:tgtEl>
                                      </p:cBhvr>
                                    </p:animEffect>
                                    <p:anim calcmode="lin" valueType="num">
                                      <p:cBhvr>
                                        <p:cTn id="53" dur="1000" fill="hold"/>
                                        <p:tgtEl>
                                          <p:spTgt spid="20482">
                                            <p:txEl>
                                              <p:pRg st="7" end="7"/>
                                            </p:txEl>
                                          </p:spTgt>
                                        </p:tgtEl>
                                        <p:attrNameLst>
                                          <p:attrName>ppt_x</p:attrName>
                                        </p:attrNameLst>
                                      </p:cBhvr>
                                      <p:tavLst>
                                        <p:tav tm="0">
                                          <p:val>
                                            <p:strVal val="#ppt_x"/>
                                          </p:val>
                                        </p:tav>
                                        <p:tav tm="100000">
                                          <p:val>
                                            <p:strVal val="#ppt_x"/>
                                          </p:val>
                                        </p:tav>
                                      </p:tavLst>
                                    </p:anim>
                                    <p:anim calcmode="lin" valueType="num">
                                      <p:cBhvr>
                                        <p:cTn id="54" dur="1000" fill="hold"/>
                                        <p:tgtEl>
                                          <p:spTgt spid="20482">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5" fill="hold" nodeType="clickPar">
                      <p:stCondLst>
                        <p:cond delay="indefinite"/>
                      </p:stCondLst>
                      <p:childTnLst>
                        <p:par>
                          <p:cTn id="56" fill="hold" nodeType="withGroup">
                            <p:stCondLst>
                              <p:cond delay="0"/>
                            </p:stCondLst>
                            <p:childTnLst>
                              <p:par>
                                <p:cTn id="57" presetID="42" presetClass="entr" presetSubtype="0" fill="hold" grpId="0" nodeType="clickEffect">
                                  <p:stCondLst>
                                    <p:cond delay="0"/>
                                  </p:stCondLst>
                                  <p:childTnLst>
                                    <p:set>
                                      <p:cBhvr>
                                        <p:cTn id="58" dur="1" fill="hold">
                                          <p:stCondLst>
                                            <p:cond delay="0"/>
                                          </p:stCondLst>
                                        </p:cTn>
                                        <p:tgtEl>
                                          <p:spTgt spid="20482">
                                            <p:txEl>
                                              <p:pRg st="8" end="8"/>
                                            </p:txEl>
                                          </p:spTgt>
                                        </p:tgtEl>
                                        <p:attrNameLst>
                                          <p:attrName>style.visibility</p:attrName>
                                        </p:attrNameLst>
                                      </p:cBhvr>
                                      <p:to>
                                        <p:strVal val="visible"/>
                                      </p:to>
                                    </p:set>
                                    <p:animEffect transition="in" filter="fade">
                                      <p:cBhvr>
                                        <p:cTn id="59" dur="1000"/>
                                        <p:tgtEl>
                                          <p:spTgt spid="20482">
                                            <p:txEl>
                                              <p:pRg st="8" end="8"/>
                                            </p:txEl>
                                          </p:spTgt>
                                        </p:tgtEl>
                                      </p:cBhvr>
                                    </p:animEffect>
                                    <p:anim calcmode="lin" valueType="num">
                                      <p:cBhvr>
                                        <p:cTn id="60" dur="1000" fill="hold"/>
                                        <p:tgtEl>
                                          <p:spTgt spid="20482">
                                            <p:txEl>
                                              <p:pRg st="8" end="8"/>
                                            </p:txEl>
                                          </p:spTgt>
                                        </p:tgtEl>
                                        <p:attrNameLst>
                                          <p:attrName>ppt_x</p:attrName>
                                        </p:attrNameLst>
                                      </p:cBhvr>
                                      <p:tavLst>
                                        <p:tav tm="0">
                                          <p:val>
                                            <p:strVal val="#ppt_x"/>
                                          </p:val>
                                        </p:tav>
                                        <p:tav tm="100000">
                                          <p:val>
                                            <p:strVal val="#ppt_x"/>
                                          </p:val>
                                        </p:tav>
                                      </p:tavLst>
                                    </p:anim>
                                    <p:anim calcmode="lin" valueType="num">
                                      <p:cBhvr>
                                        <p:cTn id="61" dur="1000" fill="hold"/>
                                        <p:tgtEl>
                                          <p:spTgt spid="20482">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62" fill="hold" nodeType="clickPar">
                      <p:stCondLst>
                        <p:cond delay="indefinite"/>
                      </p:stCondLst>
                      <p:childTnLst>
                        <p:par>
                          <p:cTn id="63" fill="hold" nodeType="withGroup">
                            <p:stCondLst>
                              <p:cond delay="0"/>
                            </p:stCondLst>
                            <p:childTnLst>
                              <p:par>
                                <p:cTn id="64" presetID="42" presetClass="entr" presetSubtype="0" fill="hold" grpId="0" nodeType="clickEffect">
                                  <p:stCondLst>
                                    <p:cond delay="0"/>
                                  </p:stCondLst>
                                  <p:childTnLst>
                                    <p:set>
                                      <p:cBhvr>
                                        <p:cTn id="65" dur="1" fill="hold">
                                          <p:stCondLst>
                                            <p:cond delay="0"/>
                                          </p:stCondLst>
                                        </p:cTn>
                                        <p:tgtEl>
                                          <p:spTgt spid="20482">
                                            <p:txEl>
                                              <p:pRg st="9" end="9"/>
                                            </p:txEl>
                                          </p:spTgt>
                                        </p:tgtEl>
                                        <p:attrNameLst>
                                          <p:attrName>style.visibility</p:attrName>
                                        </p:attrNameLst>
                                      </p:cBhvr>
                                      <p:to>
                                        <p:strVal val="visible"/>
                                      </p:to>
                                    </p:set>
                                    <p:animEffect transition="in" filter="fade">
                                      <p:cBhvr>
                                        <p:cTn id="66" dur="1000"/>
                                        <p:tgtEl>
                                          <p:spTgt spid="20482">
                                            <p:txEl>
                                              <p:pRg st="9" end="9"/>
                                            </p:txEl>
                                          </p:spTgt>
                                        </p:tgtEl>
                                      </p:cBhvr>
                                    </p:animEffect>
                                    <p:anim calcmode="lin" valueType="num">
                                      <p:cBhvr>
                                        <p:cTn id="67" dur="1000" fill="hold"/>
                                        <p:tgtEl>
                                          <p:spTgt spid="20482">
                                            <p:txEl>
                                              <p:pRg st="9" end="9"/>
                                            </p:txEl>
                                          </p:spTgt>
                                        </p:tgtEl>
                                        <p:attrNameLst>
                                          <p:attrName>ppt_x</p:attrName>
                                        </p:attrNameLst>
                                      </p:cBhvr>
                                      <p:tavLst>
                                        <p:tav tm="0">
                                          <p:val>
                                            <p:strVal val="#ppt_x"/>
                                          </p:val>
                                        </p:tav>
                                        <p:tav tm="100000">
                                          <p:val>
                                            <p:strVal val="#ppt_x"/>
                                          </p:val>
                                        </p:tav>
                                      </p:tavLst>
                                    </p:anim>
                                    <p:anim calcmode="lin" valueType="num">
                                      <p:cBhvr>
                                        <p:cTn id="68" dur="1000" fill="hold"/>
                                        <p:tgtEl>
                                          <p:spTgt spid="20482">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69" fill="hold" nodeType="clickPar">
                      <p:stCondLst>
                        <p:cond delay="indefinite"/>
                      </p:stCondLst>
                      <p:childTnLst>
                        <p:par>
                          <p:cTn id="70" fill="hold" nodeType="withGroup">
                            <p:stCondLst>
                              <p:cond delay="0"/>
                            </p:stCondLst>
                            <p:childTnLst>
                              <p:par>
                                <p:cTn id="71" presetID="42" presetClass="entr" presetSubtype="0" fill="hold" grpId="0" nodeType="clickEffect">
                                  <p:stCondLst>
                                    <p:cond delay="0"/>
                                  </p:stCondLst>
                                  <p:childTnLst>
                                    <p:set>
                                      <p:cBhvr>
                                        <p:cTn id="72" dur="1" fill="hold">
                                          <p:stCondLst>
                                            <p:cond delay="0"/>
                                          </p:stCondLst>
                                        </p:cTn>
                                        <p:tgtEl>
                                          <p:spTgt spid="20482">
                                            <p:txEl>
                                              <p:pRg st="10" end="10"/>
                                            </p:txEl>
                                          </p:spTgt>
                                        </p:tgtEl>
                                        <p:attrNameLst>
                                          <p:attrName>style.visibility</p:attrName>
                                        </p:attrNameLst>
                                      </p:cBhvr>
                                      <p:to>
                                        <p:strVal val="visible"/>
                                      </p:to>
                                    </p:set>
                                    <p:animEffect transition="in" filter="fade">
                                      <p:cBhvr>
                                        <p:cTn id="73" dur="1000"/>
                                        <p:tgtEl>
                                          <p:spTgt spid="20482">
                                            <p:txEl>
                                              <p:pRg st="10" end="10"/>
                                            </p:txEl>
                                          </p:spTgt>
                                        </p:tgtEl>
                                      </p:cBhvr>
                                    </p:animEffect>
                                    <p:anim calcmode="lin" valueType="num">
                                      <p:cBhvr>
                                        <p:cTn id="74" dur="1000" fill="hold"/>
                                        <p:tgtEl>
                                          <p:spTgt spid="20482">
                                            <p:txEl>
                                              <p:pRg st="10" end="10"/>
                                            </p:txEl>
                                          </p:spTgt>
                                        </p:tgtEl>
                                        <p:attrNameLst>
                                          <p:attrName>ppt_x</p:attrName>
                                        </p:attrNameLst>
                                      </p:cBhvr>
                                      <p:tavLst>
                                        <p:tav tm="0">
                                          <p:val>
                                            <p:strVal val="#ppt_x"/>
                                          </p:val>
                                        </p:tav>
                                        <p:tav tm="100000">
                                          <p:val>
                                            <p:strVal val="#ppt_x"/>
                                          </p:val>
                                        </p:tav>
                                      </p:tavLst>
                                    </p:anim>
                                    <p:anim calcmode="lin" valueType="num">
                                      <p:cBhvr>
                                        <p:cTn id="75" dur="1000" fill="hold"/>
                                        <p:tgtEl>
                                          <p:spTgt spid="20482">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0482" grpId="0" build="p"/>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8274" name="Rectangle 2"/>
          <p:cNvSpPr>
            <a:spLocks noGrp="1" noRot="1" noChangeArrowheads="1"/>
          </p:cNvSpPr>
          <p:nvPr>
            <p:ph type="title"/>
          </p:nvPr>
        </p:nvSpPr>
        <p:spPr>
          <a:xfrm>
            <a:off x="214312" y="478870"/>
            <a:ext cx="8777288" cy="816530"/>
          </a:xfrm>
        </p:spPr>
        <p:txBody>
          <a:bodyPr/>
          <a:lstStyle/>
          <a:p>
            <a:r>
              <a:rPr lang="en-US" altLang="en-US" dirty="0" smtClean="0">
                <a:solidFill>
                  <a:srgbClr val="FF0000"/>
                </a:solidFill>
              </a:rPr>
              <a:t>The L</a:t>
            </a:r>
            <a:r>
              <a:rPr lang="en-US" altLang="en-US" sz="2000" dirty="0" smtClean="0">
                <a:solidFill>
                  <a:srgbClr val="FF0000"/>
                </a:solidFill>
              </a:rPr>
              <a:t>X</a:t>
            </a:r>
            <a:r>
              <a:rPr lang="en-US" altLang="en-US" dirty="0" smtClean="0">
                <a:solidFill>
                  <a:srgbClr val="FF0000"/>
                </a:solidFill>
              </a:rPr>
              <a:t>-T</a:t>
            </a:r>
            <a:r>
              <a:rPr lang="en-US" altLang="en-US" sz="2000" dirty="0" smtClean="0">
                <a:solidFill>
                  <a:srgbClr val="FF0000"/>
                </a:solidFill>
              </a:rPr>
              <a:t>a</a:t>
            </a:r>
            <a:r>
              <a:rPr lang="en-US" altLang="en-US" dirty="0" smtClean="0">
                <a:solidFill>
                  <a:srgbClr val="FF0000"/>
                </a:solidFill>
              </a:rPr>
              <a:t> correlation as a </a:t>
            </a:r>
            <a:r>
              <a:rPr lang="en-US" altLang="en-US" dirty="0">
                <a:solidFill>
                  <a:srgbClr val="FF0000"/>
                </a:solidFill>
              </a:rPr>
              <a:t>distance estimator</a:t>
            </a:r>
          </a:p>
        </p:txBody>
      </p:sp>
      <p:sp>
        <p:nvSpPr>
          <p:cNvPr id="2" name="Footer Placeholder 1"/>
          <p:cNvSpPr>
            <a:spLocks noGrp="1"/>
          </p:cNvSpPr>
          <p:nvPr>
            <p:ph type="ftr" sz="quarter" idx="11"/>
          </p:nvPr>
        </p:nvSpPr>
        <p:spPr/>
        <p:txBody>
          <a:bodyPr/>
          <a:lstStyle/>
          <a:p>
            <a:r>
              <a:rPr lang="en-US" smtClean="0"/>
              <a:t>JAXA, 16th of October 2014</a:t>
            </a:r>
            <a:endParaRPr lang="en-US"/>
          </a:p>
        </p:txBody>
      </p:sp>
      <p:sp>
        <p:nvSpPr>
          <p:cNvPr id="3" name="Slide Number Placeholder 2"/>
          <p:cNvSpPr>
            <a:spLocks noGrp="1"/>
          </p:cNvSpPr>
          <p:nvPr>
            <p:ph type="sldNum" sz="quarter" idx="12"/>
          </p:nvPr>
        </p:nvSpPr>
        <p:spPr/>
        <p:txBody>
          <a:bodyPr/>
          <a:lstStyle/>
          <a:p>
            <a:fld id="{13D57211-7A55-44EE-B807-0733A2AB2DF9}" type="slidenum">
              <a:rPr lang="en-US" smtClean="0"/>
              <a:t>6</a:t>
            </a:fld>
            <a:endParaRPr lang="en-US"/>
          </a:p>
        </p:txBody>
      </p:sp>
      <p:pic>
        <p:nvPicPr>
          <p:cNvPr id="43827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2400" y="1295400"/>
            <a:ext cx="4038600" cy="766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38278" name="Text Box 6"/>
          <p:cNvSpPr txBox="1">
            <a:spLocks noChangeArrowheads="1"/>
          </p:cNvSpPr>
          <p:nvPr/>
        </p:nvSpPr>
        <p:spPr bwMode="auto">
          <a:xfrm>
            <a:off x="228599" y="1447800"/>
            <a:ext cx="420693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2800" b="1">
                <a:solidFill>
                  <a:schemeClr val="hlink"/>
                </a:solidFill>
              </a:rPr>
              <a:t>Distance modulus:</a:t>
            </a:r>
          </a:p>
        </p:txBody>
      </p:sp>
      <p:pic>
        <p:nvPicPr>
          <p:cNvPr id="438280"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2075042"/>
            <a:ext cx="7620000" cy="1146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38282" name="Rectangle 10"/>
          <p:cNvSpPr>
            <a:spLocks noChangeArrowheads="1"/>
          </p:cNvSpPr>
          <p:nvPr/>
        </p:nvSpPr>
        <p:spPr bwMode="auto">
          <a:xfrm>
            <a:off x="517468" y="109538"/>
            <a:ext cx="447225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1" dirty="0" err="1" smtClean="0">
                <a:solidFill>
                  <a:srgbClr val="FF0000"/>
                </a:solidFill>
              </a:rPr>
              <a:t>Dainotti</a:t>
            </a:r>
            <a:r>
              <a:rPr lang="en-US" altLang="en-US" b="1" dirty="0" smtClean="0">
                <a:solidFill>
                  <a:srgbClr val="FF0000"/>
                </a:solidFill>
              </a:rPr>
              <a:t> et al. 2011a </a:t>
            </a:r>
            <a:r>
              <a:rPr lang="en-US" altLang="en-US" b="1" dirty="0" err="1" smtClean="0">
                <a:solidFill>
                  <a:srgbClr val="FF0000"/>
                </a:solidFill>
              </a:rPr>
              <a:t>ApJ</a:t>
            </a:r>
            <a:r>
              <a:rPr lang="en-US" altLang="en-US" b="1" dirty="0" smtClean="0">
                <a:solidFill>
                  <a:srgbClr val="FF0000"/>
                </a:solidFill>
              </a:rPr>
              <a:t>, 730, 135, 2011</a:t>
            </a:r>
            <a:endParaRPr lang="en-US" altLang="en-US" b="1" dirty="0">
              <a:solidFill>
                <a:srgbClr val="FF0000"/>
              </a:solidFill>
            </a:endParaRPr>
          </a:p>
        </p:txBody>
      </p:sp>
      <p:sp>
        <p:nvSpPr>
          <p:cNvPr id="4" name="TextBox 3"/>
          <p:cNvSpPr txBox="1"/>
          <p:nvPr/>
        </p:nvSpPr>
        <p:spPr>
          <a:xfrm>
            <a:off x="320265" y="5791200"/>
            <a:ext cx="8823735" cy="1200329"/>
          </a:xfrm>
          <a:prstGeom prst="rect">
            <a:avLst/>
          </a:prstGeom>
          <a:noFill/>
        </p:spPr>
        <p:txBody>
          <a:bodyPr wrap="square" rtlCol="0">
            <a:spAutoFit/>
          </a:bodyPr>
          <a:lstStyle/>
          <a:p>
            <a:r>
              <a:rPr lang="en-US" dirty="0" smtClean="0"/>
              <a:t>An update of the redshift estimator is still ongoing, with an updated sample of 176 GRBs, see similar approach but with the </a:t>
            </a:r>
            <a:r>
              <a:rPr lang="en-US" dirty="0" err="1" smtClean="0"/>
              <a:t>Yonetoku</a:t>
            </a:r>
            <a:r>
              <a:rPr lang="en-US" dirty="0" smtClean="0"/>
              <a:t> relation, </a:t>
            </a:r>
            <a:r>
              <a:rPr lang="en-US" dirty="0" err="1" smtClean="0"/>
              <a:t>Yonetoku</a:t>
            </a:r>
            <a:r>
              <a:rPr lang="en-US" dirty="0" smtClean="0"/>
              <a:t> et al. 2010, </a:t>
            </a:r>
            <a:r>
              <a:rPr lang="en-US" dirty="0" smtClean="0">
                <a:hlinkClick r:id="rId4"/>
              </a:rPr>
              <a:t>AIPC,1279,24Y</a:t>
            </a:r>
            <a:r>
              <a:rPr lang="en-US" dirty="0" smtClean="0"/>
              <a:t>.</a:t>
            </a:r>
          </a:p>
          <a:p>
            <a:endParaRPr lang="en-US" dirty="0"/>
          </a:p>
        </p:txBody>
      </p:sp>
      <p:pic>
        <p:nvPicPr>
          <p:cNvPr id="11"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347" y="3254347"/>
            <a:ext cx="8406371" cy="21558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814554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3D57211-7A55-44EE-B807-0733A2AB2DF9}" type="slidenum">
              <a:rPr lang="en-US" smtClean="0"/>
              <a:t>7</a:t>
            </a:fld>
            <a:endParaRPr lang="en-US"/>
          </a:p>
        </p:txBody>
      </p:sp>
      <p:sp>
        <p:nvSpPr>
          <p:cNvPr id="12295" name="Rectangle 2"/>
          <p:cNvSpPr>
            <a:spLocks noChangeArrowheads="1"/>
          </p:cNvSpPr>
          <p:nvPr/>
        </p:nvSpPr>
        <p:spPr bwMode="auto">
          <a:xfrm>
            <a:off x="457200" y="3810000"/>
            <a:ext cx="31051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n-US" b="1" dirty="0">
                <a:latin typeface="Calibri" pitchFamily="34" charset="0"/>
              </a:rPr>
              <a:t>ρ</a:t>
            </a:r>
            <a:r>
              <a:rPr lang="en-US" altLang="en-US" b="1" dirty="0">
                <a:latin typeface="Calibri" pitchFamily="34" charset="0"/>
              </a:rPr>
              <a:t>=-0.73 for all the distribution </a:t>
            </a:r>
            <a:endParaRPr lang="it-IT" altLang="en-US" dirty="0"/>
          </a:p>
        </p:txBody>
      </p:sp>
      <p:sp>
        <p:nvSpPr>
          <p:cNvPr id="12296" name="Rectangle 5"/>
          <p:cNvSpPr>
            <a:spLocks noChangeArrowheads="1"/>
          </p:cNvSpPr>
          <p:nvPr/>
        </p:nvSpPr>
        <p:spPr bwMode="auto">
          <a:xfrm>
            <a:off x="3214687" y="4741418"/>
            <a:ext cx="5929313" cy="1590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342900" lvl="0" indent="-342900" eaLnBrk="1" hangingPunct="1">
              <a:spcBef>
                <a:spcPts val="800"/>
              </a:spcBef>
            </a:pPr>
            <a:r>
              <a:rPr lang="en-US" altLang="en-US" sz="1400" b="1" dirty="0" smtClean="0">
                <a:solidFill>
                  <a:srgbClr val="000000"/>
                </a:solidFill>
                <a:latin typeface="Franklin Gothic Book"/>
                <a:cs typeface="+mn-cs"/>
              </a:rPr>
              <a:t>The </a:t>
            </a:r>
            <a:r>
              <a:rPr lang="en-US" altLang="en-US" sz="1400" b="1" dirty="0">
                <a:solidFill>
                  <a:srgbClr val="000000"/>
                </a:solidFill>
                <a:latin typeface="Franklin Gothic Book"/>
                <a:cs typeface="+mn-cs"/>
              </a:rPr>
              <a:t>test </a:t>
            </a:r>
            <a:r>
              <a:rPr lang="en-US" altLang="en-US" sz="1400" b="1" dirty="0" smtClean="0">
                <a:solidFill>
                  <a:srgbClr val="000000"/>
                </a:solidFill>
                <a:latin typeface="Franklin Gothic Book"/>
                <a:cs typeface="+mn-cs"/>
              </a:rPr>
              <a:t>in </a:t>
            </a:r>
            <a:r>
              <a:rPr lang="it-IT" altLang="en-US" sz="1400" b="1" dirty="0" smtClean="0">
                <a:solidFill>
                  <a:srgbClr val="FF0000"/>
                </a:solidFill>
                <a:latin typeface="Franklin Gothic Book"/>
                <a:cs typeface="+mn-cs"/>
              </a:rPr>
              <a:t>Dainotti </a:t>
            </a:r>
            <a:r>
              <a:rPr lang="it-IT" altLang="en-US" sz="1400" b="1" dirty="0">
                <a:solidFill>
                  <a:srgbClr val="FF0000"/>
                </a:solidFill>
                <a:latin typeface="Franklin Gothic Book"/>
                <a:cs typeface="+mn-cs"/>
              </a:rPr>
              <a:t>et al. 2011, ApJ, 730, 135D</a:t>
            </a:r>
            <a:r>
              <a:rPr lang="pl-PL" altLang="en-US" sz="1400" b="1" dirty="0">
                <a:solidFill>
                  <a:srgbClr val="FF0000"/>
                </a:solidFill>
                <a:latin typeface="Franklin Gothic Book"/>
                <a:cs typeface="+mn-cs"/>
              </a:rPr>
              <a:t> </a:t>
            </a:r>
            <a:r>
              <a:rPr lang="en-US" altLang="en-US" sz="1400" b="1" dirty="0" smtClean="0">
                <a:solidFill>
                  <a:srgbClr val="000000"/>
                </a:solidFill>
                <a:latin typeface="Franklin Gothic Book"/>
                <a:cs typeface="+mn-cs"/>
              </a:rPr>
              <a:t>checks </a:t>
            </a:r>
            <a:r>
              <a:rPr lang="en-US" altLang="en-US" sz="1400" b="1" dirty="0">
                <a:solidFill>
                  <a:srgbClr val="000000"/>
                </a:solidFill>
                <a:latin typeface="Franklin Gothic Book"/>
                <a:cs typeface="+mn-cs"/>
              </a:rPr>
              <a:t>that the slope of every redshift bin is consistent with every other</a:t>
            </a:r>
            <a:r>
              <a:rPr lang="pl-PL" altLang="en-US" sz="1400" b="1" dirty="0" smtClean="0">
                <a:solidFill>
                  <a:srgbClr val="000000"/>
                </a:solidFill>
                <a:latin typeface="Franklin Gothic Book"/>
                <a:cs typeface="+mn-cs"/>
              </a:rPr>
              <a:t>.</a:t>
            </a:r>
            <a:r>
              <a:rPr lang="en-US" altLang="en-US" sz="1400" b="1" dirty="0" smtClean="0">
                <a:solidFill>
                  <a:srgbClr val="000000"/>
                </a:solidFill>
                <a:latin typeface="Franklin Gothic Book"/>
                <a:cs typeface="+mn-cs"/>
              </a:rPr>
              <a:t/>
            </a:r>
            <a:br>
              <a:rPr lang="en-US" altLang="en-US" sz="1400" b="1" dirty="0" smtClean="0">
                <a:solidFill>
                  <a:srgbClr val="000000"/>
                </a:solidFill>
                <a:latin typeface="Franklin Gothic Book"/>
                <a:cs typeface="+mn-cs"/>
              </a:rPr>
            </a:br>
            <a:endParaRPr lang="en-US" altLang="en-US" sz="1400" b="1" dirty="0" smtClean="0">
              <a:solidFill>
                <a:srgbClr val="000000"/>
              </a:solidFill>
              <a:latin typeface="Franklin Gothic Book"/>
              <a:cs typeface="+mn-cs"/>
            </a:endParaRPr>
          </a:p>
          <a:p>
            <a:pPr marL="342900" indent="-342900" eaLnBrk="1" hangingPunct="1">
              <a:spcBef>
                <a:spcPts val="800"/>
              </a:spcBef>
            </a:pPr>
            <a:r>
              <a:rPr lang="en-US" altLang="en-US" sz="1400" b="1" dirty="0">
                <a:solidFill>
                  <a:srgbClr val="000000"/>
                </a:solidFill>
                <a:latin typeface="Franklin Gothic Book"/>
              </a:rPr>
              <a:t>The slope of each redshift bin are compatible in 2 sigma from the first to the last, while in 1 sigma among the contiguous ones.</a:t>
            </a:r>
            <a:endParaRPr lang="it-IT" altLang="en-US" sz="1400" b="1" dirty="0">
              <a:solidFill>
                <a:srgbClr val="000000"/>
              </a:solidFill>
              <a:latin typeface="Franklin Gothic Book"/>
            </a:endParaRPr>
          </a:p>
          <a:p>
            <a:pPr marL="342900" lvl="0" indent="-342900" eaLnBrk="1" hangingPunct="1">
              <a:spcBef>
                <a:spcPts val="800"/>
              </a:spcBef>
            </a:pPr>
            <a:endParaRPr lang="pl-PL" altLang="en-US" sz="1400" b="1" dirty="0">
              <a:solidFill>
                <a:srgbClr val="000000"/>
              </a:solidFill>
              <a:latin typeface="Franklin Gothic Book"/>
              <a:cs typeface="+mn-cs"/>
            </a:endParaRPr>
          </a:p>
        </p:txBody>
      </p:sp>
      <p:sp>
        <p:nvSpPr>
          <p:cNvPr id="3" name="Rectangle 2"/>
          <p:cNvSpPr/>
          <p:nvPr/>
        </p:nvSpPr>
        <p:spPr>
          <a:xfrm>
            <a:off x="457200" y="882134"/>
            <a:ext cx="3959161" cy="369332"/>
          </a:xfrm>
          <a:prstGeom prst="rect">
            <a:avLst/>
          </a:prstGeom>
        </p:spPr>
        <p:txBody>
          <a:bodyPr wrap="none">
            <a:spAutoFit/>
          </a:bodyPr>
          <a:lstStyle/>
          <a:p>
            <a:r>
              <a:rPr lang="en-US" altLang="en-US" b="1" dirty="0" err="1"/>
              <a:t>Dainotti</a:t>
            </a:r>
            <a:r>
              <a:rPr lang="en-US" altLang="en-US" b="1" dirty="0"/>
              <a:t> et al. 2013, </a:t>
            </a:r>
            <a:r>
              <a:rPr lang="en-US" altLang="en-US" b="1" dirty="0" err="1"/>
              <a:t>ApJ</a:t>
            </a:r>
            <a:r>
              <a:rPr lang="en-US" altLang="en-US" b="1" dirty="0"/>
              <a:t>, 774, 157D</a:t>
            </a:r>
            <a:endParaRPr lang="en-US" b="1"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593" y="1251466"/>
            <a:ext cx="5026090" cy="3502831"/>
          </a:xfrm>
          <a:prstGeom prst="rect">
            <a:avLst/>
          </a:prstGeom>
        </p:spPr>
      </p:pic>
      <p:sp>
        <p:nvSpPr>
          <p:cNvPr id="7" name="TextBox 6"/>
          <p:cNvSpPr txBox="1"/>
          <p:nvPr/>
        </p:nvSpPr>
        <p:spPr>
          <a:xfrm>
            <a:off x="152401" y="5029200"/>
            <a:ext cx="2832278" cy="1323439"/>
          </a:xfrm>
          <a:prstGeom prst="rect">
            <a:avLst/>
          </a:prstGeom>
          <a:noFill/>
        </p:spPr>
        <p:txBody>
          <a:bodyPr wrap="square" rtlCol="0">
            <a:spAutoFit/>
          </a:bodyPr>
          <a:lstStyle/>
          <a:p>
            <a:r>
              <a:rPr lang="en-US" sz="1600" dirty="0" smtClean="0"/>
              <a:t>black </a:t>
            </a:r>
            <a:r>
              <a:rPr lang="en-US" sz="1600" dirty="0"/>
              <a:t>for </a:t>
            </a:r>
            <a:r>
              <a:rPr lang="en-US" sz="1600" i="1" dirty="0"/>
              <a:t>z &lt; </a:t>
            </a:r>
            <a:r>
              <a:rPr lang="en-US" sz="1600" dirty="0"/>
              <a:t>0</a:t>
            </a:r>
            <a:r>
              <a:rPr lang="en-US" sz="1600" i="1" dirty="0"/>
              <a:t>.</a:t>
            </a:r>
            <a:r>
              <a:rPr lang="en-US" sz="1600" dirty="0"/>
              <a:t>89, </a:t>
            </a:r>
            <a:endParaRPr lang="en-US" sz="1600" dirty="0" smtClean="0"/>
          </a:p>
          <a:p>
            <a:r>
              <a:rPr lang="en-US" sz="1600" dirty="0" smtClean="0"/>
              <a:t>magenta </a:t>
            </a:r>
            <a:r>
              <a:rPr lang="en-US" sz="1600" dirty="0"/>
              <a:t>for 0</a:t>
            </a:r>
            <a:r>
              <a:rPr lang="en-US" sz="1600" i="1" dirty="0"/>
              <a:t>.</a:t>
            </a:r>
            <a:r>
              <a:rPr lang="en-US" sz="1600" dirty="0"/>
              <a:t>89 </a:t>
            </a:r>
            <a:r>
              <a:rPr lang="en-US" sz="1600" i="1" dirty="0"/>
              <a:t>≤ z ≤ </a:t>
            </a:r>
            <a:r>
              <a:rPr lang="en-US" sz="1600" dirty="0"/>
              <a:t>1</a:t>
            </a:r>
            <a:r>
              <a:rPr lang="en-US" sz="1600" i="1" dirty="0"/>
              <a:t>.</a:t>
            </a:r>
            <a:r>
              <a:rPr lang="en-US" sz="1600" dirty="0"/>
              <a:t>68</a:t>
            </a:r>
            <a:r>
              <a:rPr lang="en-US" sz="1600" dirty="0" smtClean="0"/>
              <a:t>,</a:t>
            </a:r>
          </a:p>
          <a:p>
            <a:r>
              <a:rPr lang="en-US" sz="1600" dirty="0" smtClean="0"/>
              <a:t>blue </a:t>
            </a:r>
            <a:r>
              <a:rPr lang="en-US" sz="1600" dirty="0"/>
              <a:t>for 1</a:t>
            </a:r>
            <a:r>
              <a:rPr lang="en-US" sz="1600" i="1" dirty="0"/>
              <a:t>.</a:t>
            </a:r>
            <a:r>
              <a:rPr lang="en-US" sz="1600" dirty="0"/>
              <a:t>68 </a:t>
            </a:r>
            <a:r>
              <a:rPr lang="en-US" sz="1600" i="1" dirty="0"/>
              <a:t>&lt; z ≤ </a:t>
            </a:r>
            <a:r>
              <a:rPr lang="en-US" sz="1600" dirty="0" smtClean="0"/>
              <a:t>2</a:t>
            </a:r>
            <a:r>
              <a:rPr lang="en-US" sz="1600" i="1" dirty="0" smtClean="0"/>
              <a:t>.</a:t>
            </a:r>
            <a:r>
              <a:rPr lang="en-US" sz="1600" dirty="0" smtClean="0"/>
              <a:t>45</a:t>
            </a:r>
          </a:p>
          <a:p>
            <a:r>
              <a:rPr lang="en-US" sz="1600" dirty="0" smtClean="0"/>
              <a:t>Green </a:t>
            </a:r>
            <a:r>
              <a:rPr lang="pl-PL" sz="1600" dirty="0" smtClean="0"/>
              <a:t>2</a:t>
            </a:r>
            <a:r>
              <a:rPr lang="pl-PL" sz="1600" i="1" dirty="0" smtClean="0"/>
              <a:t>.</a:t>
            </a:r>
            <a:r>
              <a:rPr lang="pl-PL" sz="1600" dirty="0" smtClean="0"/>
              <a:t>45 </a:t>
            </a:r>
            <a:r>
              <a:rPr lang="pl-PL" sz="1600" i="1" dirty="0"/>
              <a:t>&lt; z ≤ </a:t>
            </a:r>
            <a:r>
              <a:rPr lang="pl-PL" sz="1600" dirty="0" smtClean="0"/>
              <a:t>3</a:t>
            </a:r>
            <a:r>
              <a:rPr lang="pl-PL" sz="1600" i="1" dirty="0" smtClean="0"/>
              <a:t>.</a:t>
            </a:r>
            <a:r>
              <a:rPr lang="pl-PL" sz="1600" dirty="0" smtClean="0"/>
              <a:t>45</a:t>
            </a:r>
            <a:endParaRPr lang="en-US" sz="1600" dirty="0" smtClean="0"/>
          </a:p>
          <a:p>
            <a:r>
              <a:rPr lang="pl-PL" sz="1600" dirty="0" smtClean="0"/>
              <a:t>red </a:t>
            </a:r>
            <a:r>
              <a:rPr lang="pl-PL" sz="1600" dirty="0"/>
              <a:t>for </a:t>
            </a:r>
            <a:r>
              <a:rPr lang="pl-PL" sz="1600" i="1" dirty="0"/>
              <a:t>z ≥ </a:t>
            </a:r>
            <a:r>
              <a:rPr lang="en-US" sz="1600" dirty="0"/>
              <a:t>3</a:t>
            </a:r>
            <a:r>
              <a:rPr lang="pl-PL" sz="1600" i="1" dirty="0" smtClean="0"/>
              <a:t>.</a:t>
            </a:r>
            <a:r>
              <a:rPr lang="en-US" sz="1600" i="1" dirty="0" smtClean="0"/>
              <a:t>45</a:t>
            </a:r>
            <a:r>
              <a:rPr lang="pl-PL" sz="1600" dirty="0" smtClean="0"/>
              <a:t>.</a:t>
            </a:r>
            <a:endParaRPr lang="en-US" sz="1600" dirty="0"/>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6679" y="1106626"/>
            <a:ext cx="3954428" cy="30716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457200" y="76200"/>
            <a:ext cx="8229599" cy="646331"/>
          </a:xfrm>
          <a:prstGeom prst="rect">
            <a:avLst/>
          </a:prstGeom>
        </p:spPr>
        <p:txBody>
          <a:bodyPr wrap="square">
            <a:spAutoFit/>
          </a:bodyPr>
          <a:lstStyle/>
          <a:p>
            <a:pPr>
              <a:buFont typeface="Arial" charset="0"/>
              <a:buNone/>
            </a:pPr>
            <a:r>
              <a:rPr lang="pl-PL" altLang="en-US" b="1" dirty="0">
                <a:solidFill>
                  <a:srgbClr val="FF0000"/>
                </a:solidFill>
                <a:latin typeface="Comic Sans MS" pitchFamily="66" charset="0"/>
              </a:rPr>
              <a:t>Is</a:t>
            </a:r>
            <a:r>
              <a:rPr lang="en-US" altLang="en-US" b="1" dirty="0">
                <a:solidFill>
                  <a:srgbClr val="FF0000"/>
                </a:solidFill>
                <a:latin typeface="Comic Sans MS" pitchFamily="66" charset="0"/>
              </a:rPr>
              <a:t> the LT correlation intrinsic to GRBs, or is </a:t>
            </a:r>
            <a:r>
              <a:rPr lang="pl-PL" altLang="en-US" b="1" dirty="0">
                <a:solidFill>
                  <a:srgbClr val="FF0000"/>
                </a:solidFill>
                <a:latin typeface="Comic Sans MS" pitchFamily="66" charset="0"/>
              </a:rPr>
              <a:t>it </a:t>
            </a:r>
            <a:r>
              <a:rPr lang="en-US" altLang="en-US" b="1" dirty="0">
                <a:solidFill>
                  <a:srgbClr val="FF0000"/>
                </a:solidFill>
                <a:latin typeface="Comic Sans MS" pitchFamily="66" charset="0"/>
              </a:rPr>
              <a:t>induced by redshift dependence and observational limitations?</a:t>
            </a:r>
          </a:p>
        </p:txBody>
      </p:sp>
    </p:spTree>
    <p:extLst>
      <p:ext uri="{BB962C8B-B14F-4D97-AF65-F5344CB8AC3E}">
        <p14:creationId xmlns:p14="http://schemas.microsoft.com/office/powerpoint/2010/main" val="3789115989"/>
      </p:ext>
    </p:extLst>
  </p:cSld>
  <p:clrMapOvr>
    <a:masterClrMapping/>
  </p:clrMapOvr>
  <p:transition xmlns:p14="http://schemas.microsoft.com/office/powerpoint/2010/main">
    <p:cut/>
  </p:transitio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4" name="Title 1"/>
          <p:cNvSpPr>
            <a:spLocks noGrp="1"/>
          </p:cNvSpPr>
          <p:nvPr>
            <p:ph type="title"/>
          </p:nvPr>
        </p:nvSpPr>
        <p:spPr>
          <a:xfrm>
            <a:off x="381000" y="381000"/>
            <a:ext cx="8208962" cy="358775"/>
          </a:xfrm>
        </p:spPr>
        <p:txBody>
          <a:bodyPr/>
          <a:lstStyle/>
          <a:p>
            <a:r>
              <a:rPr lang="en-US" altLang="en-US" sz="1800" dirty="0" smtClean="0">
                <a:solidFill>
                  <a:srgbClr val="FF0000"/>
                </a:solidFill>
                <a:latin typeface="Comic Sans MS" pitchFamily="66" charset="0"/>
              </a:rPr>
              <a:t>BUT, for a more Mathematical approach we apply</a:t>
            </a:r>
            <a:r>
              <a:rPr lang="en-US" altLang="en-US" sz="1800" dirty="0" smtClean="0">
                <a:latin typeface="Comic Sans MS" pitchFamily="66" charset="0"/>
              </a:rPr>
              <a:t>:</a:t>
            </a:r>
            <a:br>
              <a:rPr lang="en-US" altLang="en-US" sz="1800" dirty="0" smtClean="0">
                <a:latin typeface="Comic Sans MS" pitchFamily="66" charset="0"/>
              </a:rPr>
            </a:br>
            <a:r>
              <a:rPr lang="en-US" altLang="en-US" dirty="0" smtClean="0"/>
              <a:t> </a:t>
            </a:r>
            <a:endParaRPr lang="it-IT" altLang="en-US" dirty="0" smtClean="0"/>
          </a:p>
        </p:txBody>
      </p:sp>
      <p:sp>
        <p:nvSpPr>
          <p:cNvPr id="13315" name="Content Placeholder 2"/>
          <p:cNvSpPr>
            <a:spLocks noGrp="1"/>
          </p:cNvSpPr>
          <p:nvPr>
            <p:ph idx="1"/>
          </p:nvPr>
        </p:nvSpPr>
        <p:spPr>
          <a:xfrm>
            <a:off x="304800" y="609600"/>
            <a:ext cx="8686800" cy="6248400"/>
          </a:xfrm>
        </p:spPr>
        <p:txBody>
          <a:bodyPr>
            <a:normAutofit/>
          </a:bodyPr>
          <a:lstStyle/>
          <a:p>
            <a:pPr marL="0" indent="0">
              <a:buFont typeface="Arial" charset="0"/>
              <a:buNone/>
            </a:pPr>
            <a:r>
              <a:rPr lang="en-US" altLang="en-US" sz="2000" dirty="0" smtClean="0"/>
              <a:t>The </a:t>
            </a:r>
            <a:r>
              <a:rPr lang="en-US" altLang="en-US" sz="2400" dirty="0" err="1" smtClean="0">
                <a:solidFill>
                  <a:srgbClr val="FF0000"/>
                </a:solidFill>
              </a:rPr>
              <a:t>Efron</a:t>
            </a:r>
            <a:r>
              <a:rPr lang="en-US" altLang="en-US" sz="2400" dirty="0" smtClean="0">
                <a:solidFill>
                  <a:srgbClr val="FF0000"/>
                </a:solidFill>
              </a:rPr>
              <a:t> &amp; </a:t>
            </a:r>
            <a:r>
              <a:rPr lang="en-US" altLang="en-US" sz="2400" dirty="0" err="1" smtClean="0">
                <a:solidFill>
                  <a:srgbClr val="FF0000"/>
                </a:solidFill>
              </a:rPr>
              <a:t>Petrosian</a:t>
            </a:r>
            <a:r>
              <a:rPr lang="en-US" altLang="en-US" sz="2400" dirty="0" smtClean="0">
                <a:solidFill>
                  <a:srgbClr val="FF0000"/>
                </a:solidFill>
              </a:rPr>
              <a:t> method (EP) </a:t>
            </a:r>
            <a:r>
              <a:rPr lang="en-US" altLang="en-US" sz="1800" dirty="0" smtClean="0">
                <a:solidFill>
                  <a:srgbClr val="FF0000"/>
                </a:solidFill>
              </a:rPr>
              <a:t>(</a:t>
            </a:r>
            <a:r>
              <a:rPr lang="en-US" altLang="en-US" sz="1800" dirty="0" err="1" smtClean="0">
                <a:solidFill>
                  <a:srgbClr val="FF0000"/>
                </a:solidFill>
              </a:rPr>
              <a:t>ApJ</a:t>
            </a:r>
            <a:r>
              <a:rPr lang="en-US" altLang="en-US" sz="1800" dirty="0" smtClean="0">
                <a:solidFill>
                  <a:srgbClr val="FF0000"/>
                </a:solidFill>
              </a:rPr>
              <a:t>, 399, 345,1992)  </a:t>
            </a:r>
          </a:p>
          <a:p>
            <a:pPr marL="0" indent="0"/>
            <a:r>
              <a:rPr lang="en-US" altLang="en-US" sz="2000" dirty="0" smtClean="0"/>
              <a:t> to obtain unbiased correlations corrected for instrumental threshold selection effect and redshift induced correlation</a:t>
            </a:r>
            <a:r>
              <a:rPr lang="en-US" altLang="en-US" sz="2000" dirty="0"/>
              <a:t> </a:t>
            </a:r>
            <a:r>
              <a:rPr lang="it-IT" altLang="en-US" sz="1800" dirty="0" smtClean="0">
                <a:solidFill>
                  <a:srgbClr val="FF0000"/>
                </a:solidFill>
              </a:rPr>
              <a:t>(Lloyd,N., &amp; Petrosian, V. ApJ, 1999)</a:t>
            </a:r>
          </a:p>
          <a:p>
            <a:pPr marL="0" indent="0">
              <a:buFont typeface="Arial" charset="0"/>
              <a:buNone/>
            </a:pPr>
            <a:r>
              <a:rPr lang="en-US" altLang="en-US" sz="2000" dirty="0" smtClean="0"/>
              <a:t>If </a:t>
            </a:r>
            <a:r>
              <a:rPr lang="en-US" altLang="en-US" sz="2000" i="1" dirty="0" smtClean="0"/>
              <a:t>L*</a:t>
            </a:r>
            <a:r>
              <a:rPr lang="en-US" altLang="en-US" sz="1200" i="1" dirty="0" smtClean="0"/>
              <a:t>X</a:t>
            </a:r>
            <a:r>
              <a:rPr lang="en-US" altLang="en-US" sz="2000" i="1" dirty="0" smtClean="0"/>
              <a:t>  </a:t>
            </a:r>
            <a:r>
              <a:rPr lang="en-US" altLang="en-US" sz="2000" dirty="0" smtClean="0"/>
              <a:t>and </a:t>
            </a:r>
            <a:r>
              <a:rPr lang="en-US" altLang="en-US" sz="2000" i="1" dirty="0" smtClean="0"/>
              <a:t>T*</a:t>
            </a:r>
            <a:r>
              <a:rPr lang="en-US" altLang="en-US" sz="1600" i="1" dirty="0" smtClean="0"/>
              <a:t>a</a:t>
            </a:r>
            <a:r>
              <a:rPr lang="en-US" altLang="en-US" sz="2000" i="1" dirty="0" smtClean="0"/>
              <a:t> </a:t>
            </a:r>
            <a:r>
              <a:rPr lang="en-US" altLang="en-US" sz="2000" dirty="0" smtClean="0"/>
              <a:t>are correlated with redshift </a:t>
            </a:r>
          </a:p>
          <a:p>
            <a:pPr marL="0" indent="0">
              <a:buFont typeface="Arial" charset="0"/>
              <a:buNone/>
            </a:pPr>
            <a:r>
              <a:rPr lang="en-US" altLang="en-US" sz="2000" dirty="0" smtClean="0"/>
              <a:t>the luminosity </a:t>
            </a:r>
            <a:r>
              <a:rPr lang="pl-PL" altLang="en-US" sz="2000" dirty="0" smtClean="0"/>
              <a:t>vs.</a:t>
            </a:r>
            <a:r>
              <a:rPr lang="en-US" altLang="en-US" sz="2000" dirty="0" smtClean="0"/>
              <a:t> redshift evolution is  </a:t>
            </a:r>
            <a:r>
              <a:rPr lang="en-US" altLang="en-US" sz="2000" dirty="0">
                <a:solidFill>
                  <a:srgbClr val="FF0000"/>
                </a:solidFill>
                <a:latin typeface="Comic Sans MS" pitchFamily="66" charset="0"/>
              </a:rPr>
              <a:t>g(z) </a:t>
            </a:r>
            <a:endParaRPr lang="en-US" altLang="en-US" sz="2000" dirty="0" smtClean="0"/>
          </a:p>
          <a:p>
            <a:pPr marL="0" indent="0"/>
            <a:r>
              <a:rPr lang="en-US" altLang="en-US" sz="2000" dirty="0" smtClean="0"/>
              <a:t> the plateau duration </a:t>
            </a:r>
            <a:r>
              <a:rPr lang="pl-PL" altLang="en-US" sz="2000" dirty="0" smtClean="0"/>
              <a:t>vs.</a:t>
            </a:r>
            <a:r>
              <a:rPr lang="en-US" altLang="en-US" sz="2000" dirty="0" smtClean="0"/>
              <a:t> redshift evolution is a </a:t>
            </a:r>
            <a:r>
              <a:rPr lang="en-US" altLang="en-US" sz="2000" dirty="0">
                <a:solidFill>
                  <a:srgbClr val="FF0000"/>
                </a:solidFill>
                <a:latin typeface="Comic Sans MS" pitchFamily="66" charset="0"/>
              </a:rPr>
              <a:t>f(z</a:t>
            </a:r>
            <a:r>
              <a:rPr lang="en-US" altLang="en-US" sz="2000" dirty="0" smtClean="0">
                <a:solidFill>
                  <a:srgbClr val="FF0000"/>
                </a:solidFill>
                <a:latin typeface="Comic Sans MS" pitchFamily="66" charset="0"/>
              </a:rPr>
              <a:t>)</a:t>
            </a:r>
          </a:p>
          <a:p>
            <a:pPr marL="0" indent="0"/>
            <a:endParaRPr lang="it-IT" altLang="en-US" sz="2000" dirty="0"/>
          </a:p>
          <a:p>
            <a:pPr marL="0" indent="0"/>
            <a:r>
              <a:rPr lang="en-US" altLang="en-US" sz="2000" dirty="0" smtClean="0"/>
              <a:t> </a:t>
            </a:r>
          </a:p>
          <a:p>
            <a:pPr marL="0" indent="0">
              <a:buFont typeface="Arial" charset="0"/>
              <a:buNone/>
            </a:pPr>
            <a:endParaRPr lang="en-US" altLang="en-US" sz="2800" dirty="0" smtClean="0"/>
          </a:p>
          <a:p>
            <a:pPr marL="0" indent="0"/>
            <a:endParaRPr lang="it-IT" altLang="en-US" sz="2800" dirty="0" smtClean="0"/>
          </a:p>
        </p:txBody>
      </p:sp>
      <p:sp>
        <p:nvSpPr>
          <p:cNvPr id="2" name="Slide Number Placeholder 1"/>
          <p:cNvSpPr>
            <a:spLocks noGrp="1"/>
          </p:cNvSpPr>
          <p:nvPr>
            <p:ph type="sldNum" sz="quarter" idx="12"/>
          </p:nvPr>
        </p:nvSpPr>
        <p:spPr/>
        <p:txBody>
          <a:bodyPr/>
          <a:lstStyle/>
          <a:p>
            <a:fld id="{13D57211-7A55-44EE-B807-0733A2AB2DF9}" type="slidenum">
              <a:rPr lang="en-US" smtClean="0"/>
              <a:t>8</a:t>
            </a:fld>
            <a:endParaRPr lang="en-US"/>
          </a:p>
        </p:txBody>
      </p:sp>
      <p:pic>
        <p:nvPicPr>
          <p:cNvPr id="7" name="Picture 6"/>
          <p:cNvPicPr>
            <a:picLocks noChangeAspect="1"/>
          </p:cNvPicPr>
          <p:nvPr/>
        </p:nvPicPr>
        <p:blipFill>
          <a:blip r:embed="rId2">
            <a:lum/>
            <a:alphaModFix/>
          </a:blip>
          <a:srcRect/>
          <a:stretch>
            <a:fillRect/>
          </a:stretch>
        </p:blipFill>
        <p:spPr>
          <a:xfrm>
            <a:off x="304800" y="3281966"/>
            <a:ext cx="6248400" cy="768240"/>
          </a:xfrm>
          <a:prstGeom prst="rect">
            <a:avLst/>
          </a:prstGeom>
          <a:noFill/>
          <a:ln>
            <a:noFill/>
          </a:ln>
        </p:spPr>
      </p:pic>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4419600"/>
            <a:ext cx="5638800" cy="2024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6019800" y="4191000"/>
            <a:ext cx="2890710" cy="1477328"/>
          </a:xfrm>
          <a:prstGeom prst="rect">
            <a:avLst/>
          </a:prstGeom>
          <a:noFill/>
        </p:spPr>
        <p:txBody>
          <a:bodyPr wrap="square" rtlCol="0">
            <a:spAutoFit/>
          </a:bodyPr>
          <a:lstStyle/>
          <a:p>
            <a:r>
              <a:rPr lang="en-US" dirty="0" smtClean="0"/>
              <a:t>The </a:t>
            </a:r>
            <a:r>
              <a:rPr lang="en-US" dirty="0"/>
              <a:t>observed </a:t>
            </a:r>
            <a:r>
              <a:rPr lang="en-US" dirty="0" smtClean="0"/>
              <a:t>correlation</a:t>
            </a:r>
            <a:r>
              <a:rPr lang="en-US" dirty="0"/>
              <a:t> slope </a:t>
            </a:r>
            <a:r>
              <a:rPr lang="en-US" dirty="0" smtClean="0"/>
              <a:t>, </a:t>
            </a:r>
          </a:p>
          <a:p>
            <a:r>
              <a:rPr lang="en-US" dirty="0" smtClean="0"/>
              <a:t>b</a:t>
            </a:r>
            <a:r>
              <a:rPr lang="en-US" dirty="0"/>
              <a:t>=-1.27 ± 0.15</a:t>
            </a:r>
          </a:p>
          <a:p>
            <a:r>
              <a:rPr lang="en-US" dirty="0" smtClean="0"/>
              <a:t>vs  </a:t>
            </a:r>
          </a:p>
          <a:p>
            <a:r>
              <a:rPr lang="en-US" dirty="0" smtClean="0"/>
              <a:t>the intrinsic one</a:t>
            </a:r>
            <a:endParaRPr lang="en-US" dirty="0"/>
          </a:p>
        </p:txBody>
      </p:sp>
      <p:sp>
        <p:nvSpPr>
          <p:cNvPr id="10" name="Rectangle 9"/>
          <p:cNvSpPr/>
          <p:nvPr/>
        </p:nvSpPr>
        <p:spPr>
          <a:xfrm>
            <a:off x="6468127" y="5716004"/>
            <a:ext cx="1913871" cy="369332"/>
          </a:xfrm>
          <a:prstGeom prst="rect">
            <a:avLst/>
          </a:prstGeom>
        </p:spPr>
        <p:txBody>
          <a:bodyPr wrap="square">
            <a:spAutoFit/>
          </a:bodyPr>
          <a:lstStyle/>
          <a:p>
            <a:r>
              <a:rPr lang="en-US" dirty="0"/>
              <a:t>-</a:t>
            </a:r>
            <a:r>
              <a:rPr lang="en-US" dirty="0" smtClean="0"/>
              <a:t>1.07 </a:t>
            </a:r>
            <a:r>
              <a:rPr lang="en-US" dirty="0"/>
              <a:t>± </a:t>
            </a:r>
            <a:r>
              <a:rPr lang="en-US" dirty="0" smtClean="0"/>
              <a:t>0.14</a:t>
            </a:r>
            <a:endParaRPr lang="en-US" dirty="0"/>
          </a:p>
        </p:txBody>
      </p:sp>
      <p:sp>
        <p:nvSpPr>
          <p:cNvPr id="3" name="Rectangle 2"/>
          <p:cNvSpPr/>
          <p:nvPr/>
        </p:nvSpPr>
        <p:spPr>
          <a:xfrm>
            <a:off x="5105400" y="6443663"/>
            <a:ext cx="3959161" cy="369332"/>
          </a:xfrm>
          <a:prstGeom prst="rect">
            <a:avLst/>
          </a:prstGeom>
        </p:spPr>
        <p:txBody>
          <a:bodyPr wrap="none">
            <a:spAutoFit/>
          </a:bodyPr>
          <a:lstStyle/>
          <a:p>
            <a:r>
              <a:rPr lang="en-US" altLang="en-US" b="1" dirty="0" err="1"/>
              <a:t>Dainotti</a:t>
            </a:r>
            <a:r>
              <a:rPr lang="en-US" altLang="en-US" b="1" dirty="0"/>
              <a:t> et al. 2013, </a:t>
            </a:r>
            <a:r>
              <a:rPr lang="en-US" altLang="en-US" b="1" dirty="0" err="1"/>
              <a:t>ApJ</a:t>
            </a:r>
            <a:r>
              <a:rPr lang="en-US" altLang="en-US" b="1" dirty="0"/>
              <a:t>, 774, 157D</a:t>
            </a:r>
            <a:endParaRPr lang="en-US" b="1" dirty="0"/>
          </a:p>
        </p:txBody>
      </p:sp>
    </p:spTree>
    <p:extLst>
      <p:ext uri="{BB962C8B-B14F-4D97-AF65-F5344CB8AC3E}">
        <p14:creationId xmlns:p14="http://schemas.microsoft.com/office/powerpoint/2010/main" val="37357788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CasellaDiTesto 4"/>
          <p:cNvSpPr>
            <a:spLocks noGrp="1" noChangeArrowheads="1"/>
          </p:cNvSpPr>
          <p:nvPr>
            <p:ph type="title"/>
          </p:nvPr>
        </p:nvSpPr>
        <p:spPr>
          <a:xfrm>
            <a:off x="395288" y="28575"/>
            <a:ext cx="8229600" cy="701675"/>
          </a:xfrm>
          <a:solidFill>
            <a:srgbClr val="16F6EB"/>
          </a:solidFill>
        </p:spPr>
        <p:txBody>
          <a:bodyPr>
            <a:spAutoFit/>
          </a:bodyPr>
          <a:lstStyle/>
          <a:p>
            <a:pPr eaLnBrk="1" hangingPunct="1"/>
            <a:r>
              <a:rPr lang="it-IT" altLang="en-US" sz="3200" b="1" smtClean="0">
                <a:cs typeface="Arial" charset="0"/>
              </a:rPr>
              <a:t>  </a:t>
            </a:r>
            <a:r>
              <a:rPr lang="it-IT" altLang="en-US" sz="3200" b="1" smtClean="0">
                <a:latin typeface="Comic Sans MS" pitchFamily="66" charset="0"/>
                <a:cs typeface="Arial" charset="0"/>
              </a:rPr>
              <a:t>  </a:t>
            </a:r>
            <a:r>
              <a:rPr lang="en-US" altLang="en-US" sz="4000" smtClean="0">
                <a:latin typeface="Comic Sans MS" pitchFamily="66" charset="0"/>
                <a:cs typeface="Arial" charset="0"/>
              </a:rPr>
              <a:t>Conclusion</a:t>
            </a:r>
            <a:r>
              <a:rPr lang="pl-PL" altLang="en-US" sz="4000" smtClean="0">
                <a:latin typeface="Comic Sans MS" pitchFamily="66" charset="0"/>
                <a:cs typeface="Arial" charset="0"/>
              </a:rPr>
              <a:t>s – part </a:t>
            </a:r>
            <a:r>
              <a:rPr lang="en-US" altLang="en-US" sz="4000" smtClean="0">
                <a:latin typeface="Comic Sans MS" pitchFamily="66" charset="0"/>
                <a:cs typeface="Arial" charset="0"/>
              </a:rPr>
              <a:t> II</a:t>
            </a:r>
            <a:endParaRPr lang="it-IT" altLang="en-US" sz="4000" smtClean="0">
              <a:latin typeface="Comic Sans MS" pitchFamily="66" charset="0"/>
              <a:cs typeface="Arial" charset="0"/>
            </a:endParaRPr>
          </a:p>
        </p:txBody>
      </p:sp>
      <p:sp>
        <p:nvSpPr>
          <p:cNvPr id="17410" name="Content Placeholder 2"/>
          <p:cNvSpPr>
            <a:spLocks noGrp="1"/>
          </p:cNvSpPr>
          <p:nvPr>
            <p:ph idx="1"/>
          </p:nvPr>
        </p:nvSpPr>
        <p:spPr>
          <a:xfrm>
            <a:off x="395288" y="836613"/>
            <a:ext cx="8229600" cy="5761037"/>
          </a:xfrm>
        </p:spPr>
        <p:txBody>
          <a:bodyPr/>
          <a:lstStyle/>
          <a:p>
            <a:pPr>
              <a:defRPr/>
            </a:pPr>
            <a:r>
              <a:rPr lang="en-US" sz="2800" dirty="0" smtClean="0">
                <a:solidFill>
                  <a:srgbClr val="FF0000"/>
                </a:solidFill>
              </a:rPr>
              <a:t>The correlation </a:t>
            </a:r>
            <a:r>
              <a:rPr lang="pl-PL" sz="2800" dirty="0" smtClean="0">
                <a:solidFill>
                  <a:srgbClr val="FF0000"/>
                </a:solidFill>
              </a:rPr>
              <a:t>La-Ta </a:t>
            </a:r>
            <a:r>
              <a:rPr lang="en-US" sz="2800" dirty="0" smtClean="0">
                <a:solidFill>
                  <a:srgbClr val="FF0000"/>
                </a:solidFill>
              </a:rPr>
              <a:t>exists</a:t>
            </a:r>
            <a:r>
              <a:rPr lang="pl-PL" sz="2800" dirty="0" smtClean="0">
                <a:solidFill>
                  <a:srgbClr val="FF0000"/>
                </a:solidFill>
              </a:rPr>
              <a:t> </a:t>
            </a:r>
            <a:r>
              <a:rPr lang="en-US" sz="2800" dirty="0" smtClean="0">
                <a:solidFill>
                  <a:srgbClr val="FF0000"/>
                </a:solidFill>
              </a:rPr>
              <a:t>!!!</a:t>
            </a:r>
          </a:p>
          <a:p>
            <a:pPr eaLnBrk="1" hangingPunct="1">
              <a:defRPr/>
            </a:pPr>
            <a:r>
              <a:rPr lang="en-US" sz="2800" dirty="0" smtClean="0">
                <a:solidFill>
                  <a:schemeClr val="accent3"/>
                </a:solidFill>
              </a:rPr>
              <a:t>It can be useful as model discriminator :</a:t>
            </a:r>
          </a:p>
          <a:p>
            <a:pPr eaLnBrk="1" hangingPunct="1">
              <a:defRPr/>
            </a:pPr>
            <a:endParaRPr lang="en-US" sz="2800" dirty="0" smtClean="0">
              <a:solidFill>
                <a:schemeClr val="accent3"/>
              </a:solidFill>
            </a:endParaRPr>
          </a:p>
          <a:p>
            <a:pPr eaLnBrk="1" hangingPunct="1">
              <a:buFont typeface="Arial" panose="020B0604020202020204" pitchFamily="34" charset="0"/>
              <a:buChar char="•"/>
              <a:defRPr/>
            </a:pPr>
            <a:r>
              <a:rPr lang="en-US" sz="2400" dirty="0" smtClean="0">
                <a:latin typeface="Comic Sans MS" pitchFamily="66" charset="0"/>
              </a:rPr>
              <a:t>energy </a:t>
            </a:r>
            <a:r>
              <a:rPr lang="en-US" sz="2400" dirty="0" err="1" smtClean="0">
                <a:latin typeface="Comic Sans MS" pitchFamily="66" charset="0"/>
              </a:rPr>
              <a:t>injetion</a:t>
            </a:r>
            <a:r>
              <a:rPr lang="en-US" sz="2400" dirty="0" smtClean="0">
                <a:latin typeface="Comic Sans MS" pitchFamily="66" charset="0"/>
              </a:rPr>
              <a:t> model from a spinning-down </a:t>
            </a:r>
            <a:r>
              <a:rPr lang="en-US" sz="2400" dirty="0" err="1" smtClean="0">
                <a:latin typeface="Comic Sans MS" pitchFamily="66" charset="0"/>
              </a:rPr>
              <a:t>magnetar</a:t>
            </a:r>
            <a:r>
              <a:rPr lang="en-US" sz="2400" dirty="0" smtClean="0">
                <a:latin typeface="Comic Sans MS" pitchFamily="66" charset="0"/>
              </a:rPr>
              <a:t> at the center of the </a:t>
            </a:r>
            <a:r>
              <a:rPr lang="it-IT" sz="2400" dirty="0" smtClean="0">
                <a:latin typeface="Comic Sans MS" pitchFamily="66" charset="0"/>
              </a:rPr>
              <a:t>fireball  </a:t>
            </a:r>
            <a:r>
              <a:rPr lang="en-US" sz="1600" b="1" i="1" dirty="0" err="1" smtClean="0">
                <a:solidFill>
                  <a:srgbClr val="FF3300"/>
                </a:solidFill>
                <a:latin typeface="Comic Sans MS" pitchFamily="66" charset="0"/>
              </a:rPr>
              <a:t>Dall</a:t>
            </a:r>
            <a:r>
              <a:rPr lang="en-US" sz="1600" b="1" i="1" dirty="0" smtClean="0">
                <a:solidFill>
                  <a:srgbClr val="FF3300"/>
                </a:solidFill>
                <a:latin typeface="Comic Sans MS" pitchFamily="66" charset="0"/>
              </a:rPr>
              <a:t>’ </a:t>
            </a:r>
            <a:r>
              <a:rPr lang="en-US" sz="1600" b="1" i="1" dirty="0" err="1" smtClean="0">
                <a:solidFill>
                  <a:srgbClr val="FF3300"/>
                </a:solidFill>
                <a:latin typeface="Comic Sans MS" pitchFamily="66" charset="0"/>
              </a:rPr>
              <a:t>Osso</a:t>
            </a:r>
            <a:r>
              <a:rPr lang="en-US" sz="1600" b="1" i="1" dirty="0" smtClean="0">
                <a:solidFill>
                  <a:srgbClr val="FF3300"/>
                </a:solidFill>
                <a:latin typeface="Comic Sans MS" pitchFamily="66" charset="0"/>
              </a:rPr>
              <a:t> et al. (2010), </a:t>
            </a:r>
            <a:r>
              <a:rPr lang="it-IT" sz="1600" b="1" i="1" dirty="0" smtClean="0">
                <a:solidFill>
                  <a:srgbClr val="FF3300"/>
                </a:solidFill>
                <a:latin typeface="Comic Sans MS" pitchFamily="66" charset="0"/>
              </a:rPr>
              <a:t>Xu &amp; Huang (2011), </a:t>
            </a:r>
            <a:r>
              <a:rPr lang="en-US" sz="1600" b="1" i="1" dirty="0" err="1" smtClean="0">
                <a:solidFill>
                  <a:srgbClr val="FF3300"/>
                </a:solidFill>
                <a:latin typeface="Comic Sans MS" pitchFamily="66" charset="0"/>
              </a:rPr>
              <a:t>Rowlinson</a:t>
            </a:r>
            <a:r>
              <a:rPr lang="en-US" sz="1600" b="1" i="1" dirty="0" smtClean="0">
                <a:solidFill>
                  <a:srgbClr val="FF3300"/>
                </a:solidFill>
                <a:latin typeface="Comic Sans MS" pitchFamily="66" charset="0"/>
              </a:rPr>
              <a:t> &amp; Obrien (2011), </a:t>
            </a:r>
            <a:r>
              <a:rPr lang="en-US" sz="1600" b="1" i="1" dirty="0" err="1" smtClean="0">
                <a:solidFill>
                  <a:srgbClr val="FF3300"/>
                </a:solidFill>
                <a:latin typeface="Comic Sans MS" pitchFamily="66" charset="0"/>
              </a:rPr>
              <a:t>Rowlinson</a:t>
            </a:r>
            <a:r>
              <a:rPr lang="en-US" sz="1600" b="1" i="1" dirty="0" smtClean="0">
                <a:solidFill>
                  <a:srgbClr val="FF3300"/>
                </a:solidFill>
                <a:latin typeface="Comic Sans MS" pitchFamily="66" charset="0"/>
              </a:rPr>
              <a:t> et al. (2014). In this last paper the intrinsic correlation has been taken into account.</a:t>
            </a:r>
          </a:p>
          <a:p>
            <a:pPr>
              <a:buFont typeface="Arial" panose="020B0604020202020204" pitchFamily="34" charset="0"/>
              <a:buChar char="•"/>
              <a:defRPr/>
            </a:pPr>
            <a:r>
              <a:rPr lang="en-US" sz="2400" dirty="0" smtClean="0">
                <a:latin typeface="Comic Sans MS" pitchFamily="66" charset="0"/>
              </a:rPr>
              <a:t>Accretion model onto the central engine as the long term powerhouse for the X-ray flux </a:t>
            </a:r>
            <a:r>
              <a:rPr lang="en-US" sz="1600" b="1" i="1" dirty="0" err="1" smtClean="0">
                <a:solidFill>
                  <a:srgbClr val="FF3300"/>
                </a:solidFill>
                <a:latin typeface="Comic Sans MS" pitchFamily="66" charset="0"/>
              </a:rPr>
              <a:t>Cannizzo</a:t>
            </a:r>
            <a:r>
              <a:rPr lang="en-US" sz="1600" b="1" i="1" dirty="0" smtClean="0">
                <a:solidFill>
                  <a:srgbClr val="FF3300"/>
                </a:solidFill>
                <a:latin typeface="Comic Sans MS" pitchFamily="66" charset="0"/>
              </a:rPr>
              <a:t> &amp; </a:t>
            </a:r>
            <a:r>
              <a:rPr lang="en-US" sz="1600" b="1" i="1" dirty="0" err="1" smtClean="0">
                <a:solidFill>
                  <a:srgbClr val="FF3300"/>
                </a:solidFill>
                <a:latin typeface="Comic Sans MS" pitchFamily="66" charset="0"/>
              </a:rPr>
              <a:t>Gerhels</a:t>
            </a:r>
            <a:r>
              <a:rPr lang="en-US" sz="1600" b="1" i="1" dirty="0" smtClean="0">
                <a:solidFill>
                  <a:srgbClr val="FF3300"/>
                </a:solidFill>
                <a:latin typeface="Comic Sans MS" pitchFamily="66" charset="0"/>
              </a:rPr>
              <a:t> (2009), </a:t>
            </a:r>
            <a:r>
              <a:rPr lang="en-US" sz="1600" b="1" i="1" dirty="0" err="1" smtClean="0">
                <a:solidFill>
                  <a:srgbClr val="FF3300"/>
                </a:solidFill>
                <a:latin typeface="Comic Sans MS" pitchFamily="66" charset="0"/>
              </a:rPr>
              <a:t>Cannizzo</a:t>
            </a:r>
            <a:r>
              <a:rPr lang="en-US" sz="1600" b="1" i="1" dirty="0" smtClean="0">
                <a:solidFill>
                  <a:srgbClr val="FF3300"/>
                </a:solidFill>
                <a:latin typeface="Comic Sans MS" pitchFamily="66" charset="0"/>
              </a:rPr>
              <a:t> et al. 2010</a:t>
            </a:r>
          </a:p>
          <a:p>
            <a:pPr>
              <a:buFont typeface="Arial" panose="020B0604020202020204" pitchFamily="34" charset="0"/>
              <a:buChar char="•"/>
              <a:defRPr/>
            </a:pPr>
            <a:endParaRPr lang="en-US" sz="1600" b="1" i="1" dirty="0" smtClean="0">
              <a:solidFill>
                <a:srgbClr val="FF3300"/>
              </a:solidFill>
              <a:latin typeface="Comic Sans MS" pitchFamily="66" charset="0"/>
            </a:endParaRPr>
          </a:p>
          <a:p>
            <a:pPr>
              <a:buFont typeface="Arial" panose="020B0604020202020204" pitchFamily="34" charset="0"/>
              <a:buChar char="•"/>
              <a:defRPr/>
            </a:pPr>
            <a:r>
              <a:rPr lang="en-US" sz="2400" dirty="0" smtClean="0">
                <a:latin typeface="Comic Sans MS" pitchFamily="66" charset="0"/>
              </a:rPr>
              <a:t>Prior emission model for the X-ray plateau</a:t>
            </a:r>
            <a:r>
              <a:rPr lang="en-US" sz="2400" b="1" dirty="0" smtClean="0">
                <a:latin typeface="Comic Sans MS" pitchFamily="66" charset="0"/>
              </a:rPr>
              <a:t> </a:t>
            </a:r>
            <a:r>
              <a:rPr lang="en-US" sz="1600" b="1" i="1" dirty="0" smtClean="0">
                <a:solidFill>
                  <a:srgbClr val="FF0000"/>
                </a:solidFill>
                <a:latin typeface="Comic Sans MS" pitchFamily="66" charset="0"/>
              </a:rPr>
              <a:t>Yamazaki (2009)</a:t>
            </a:r>
            <a:endParaRPr lang="en-US" sz="2000" dirty="0" smtClean="0"/>
          </a:p>
          <a:p>
            <a:pPr>
              <a:buFont typeface="Arial" charset="0"/>
              <a:buNone/>
              <a:defRPr/>
            </a:pPr>
            <a:endParaRPr lang="en-US" dirty="0" smtClean="0"/>
          </a:p>
          <a:p>
            <a:pPr>
              <a:defRPr/>
            </a:pPr>
            <a:endParaRPr lang="en-US" sz="4800" dirty="0" smtClean="0"/>
          </a:p>
          <a:p>
            <a:pPr>
              <a:defRPr/>
            </a:pPr>
            <a:endParaRPr lang="en-US" sz="4800" dirty="0" smtClean="0"/>
          </a:p>
          <a:p>
            <a:pPr>
              <a:defRPr/>
            </a:pPr>
            <a:endParaRPr lang="en-US" sz="3600" dirty="0" smtClean="0"/>
          </a:p>
          <a:p>
            <a:pPr>
              <a:buFont typeface="Arial" charset="0"/>
              <a:buNone/>
              <a:defRPr/>
            </a:pPr>
            <a:endParaRPr lang="en-US" sz="3600" dirty="0" smtClean="0"/>
          </a:p>
          <a:p>
            <a:pPr>
              <a:defRPr/>
            </a:pPr>
            <a:endParaRPr lang="en-US" sz="3600" dirty="0" smtClean="0"/>
          </a:p>
          <a:p>
            <a:pPr>
              <a:defRPr/>
            </a:pPr>
            <a:endParaRPr lang="en-US" dirty="0" smtClean="0"/>
          </a:p>
          <a:p>
            <a:pPr>
              <a:defRPr/>
            </a:pPr>
            <a:endParaRPr lang="en-US" dirty="0" smtClean="0"/>
          </a:p>
          <a:p>
            <a:pPr>
              <a:defRPr/>
            </a:pPr>
            <a:endParaRPr lang="it-IT" dirty="0" smtClean="0"/>
          </a:p>
        </p:txBody>
      </p:sp>
      <p:sp>
        <p:nvSpPr>
          <p:cNvPr id="3" name="Footer Placeholder 2"/>
          <p:cNvSpPr>
            <a:spLocks noGrp="1"/>
          </p:cNvSpPr>
          <p:nvPr>
            <p:ph type="ftr" sz="quarter" idx="11"/>
          </p:nvPr>
        </p:nvSpPr>
        <p:spPr/>
        <p:txBody>
          <a:bodyPr/>
          <a:lstStyle/>
          <a:p>
            <a:r>
              <a:rPr lang="en-US" smtClean="0"/>
              <a:t>JAXA, 16th of October 2014</a:t>
            </a:r>
            <a:endParaRPr lang="en-US"/>
          </a:p>
        </p:txBody>
      </p:sp>
      <p:sp>
        <p:nvSpPr>
          <p:cNvPr id="2" name="Slide Number Placeholder 1"/>
          <p:cNvSpPr>
            <a:spLocks noGrp="1"/>
          </p:cNvSpPr>
          <p:nvPr>
            <p:ph type="sldNum" sz="quarter" idx="12"/>
          </p:nvPr>
        </p:nvSpPr>
        <p:spPr/>
        <p:txBody>
          <a:bodyPr/>
          <a:lstStyle/>
          <a:p>
            <a:fld id="{13D57211-7A55-44EE-B807-0733A2AB2DF9}" type="slidenum">
              <a:rPr lang="en-US" smtClean="0"/>
              <a:t>9</a:t>
            </a:fld>
            <a:endParaRPr lang="en-US"/>
          </a:p>
        </p:txBody>
      </p:sp>
    </p:spTree>
    <p:extLst>
      <p:ext uri="{BB962C8B-B14F-4D97-AF65-F5344CB8AC3E}">
        <p14:creationId xmlns:p14="http://schemas.microsoft.com/office/powerpoint/2010/main" val="26277685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410">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410">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410">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410">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410">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7410"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Angles">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2.xml><?xml version="1.0" encoding="utf-8"?>
<a:theme xmlns:a="http://schemas.openxmlformats.org/drawingml/2006/main" name="Horizon">
  <a:themeElements>
    <a:clrScheme name="Horizon">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Horizon">
      <a:maj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12586</TotalTime>
  <Words>2308</Words>
  <Application>Microsoft Macintosh PowerPoint</Application>
  <PresentationFormat>画面に合わせる (4:3)</PresentationFormat>
  <Paragraphs>226</Paragraphs>
  <Slides>24</Slides>
  <Notes>5</Notes>
  <HiddenSlides>0</HiddenSlides>
  <MMClips>0</MMClips>
  <ScaleCrop>false</ScaleCrop>
  <HeadingPairs>
    <vt:vector size="6" baseType="variant">
      <vt:variant>
        <vt:lpstr>テーマ</vt:lpstr>
      </vt:variant>
      <vt:variant>
        <vt:i4>2</vt:i4>
      </vt:variant>
      <vt:variant>
        <vt:lpstr>埋め込まれた OLE サーバー</vt:lpstr>
      </vt:variant>
      <vt:variant>
        <vt:i4>1</vt:i4>
      </vt:variant>
      <vt:variant>
        <vt:lpstr>スライド タイトル</vt:lpstr>
      </vt:variant>
      <vt:variant>
        <vt:i4>24</vt:i4>
      </vt:variant>
    </vt:vector>
  </HeadingPairs>
  <TitlesOfParts>
    <vt:vector size="27" baseType="lpstr">
      <vt:lpstr>Angles</vt:lpstr>
      <vt:lpstr>Horizon</vt:lpstr>
      <vt:lpstr>Equation</vt:lpstr>
      <vt:lpstr>GRB correlations as cosmological tools?</vt:lpstr>
      <vt:lpstr>        why GRBs as possible cosmological tools?</vt:lpstr>
      <vt:lpstr>SN-Ia &amp; GRBs, distance ladder</vt:lpstr>
      <vt:lpstr>PowerPoint プレゼンテーション</vt:lpstr>
      <vt:lpstr>Also Prompt – afterglow correlations        can be candidates</vt:lpstr>
      <vt:lpstr>The LX-Ta correlation as a distance estimator</vt:lpstr>
      <vt:lpstr>PowerPoint プレゼンテーション</vt:lpstr>
      <vt:lpstr>BUT, for a more Mathematical approach we apply:  </vt:lpstr>
      <vt:lpstr>    Conclusions – part  II</vt:lpstr>
      <vt:lpstr>PowerPoint プレゼンテーション</vt:lpstr>
      <vt:lpstr>GRB-magnetars vs Galactic magnetars: X-ray plateaus </vt:lpstr>
      <vt:lpstr>Also prompt-afterglow correlations are intrinsic !!! Dainotti et al. MNRAS 2015b, 31, 4</vt:lpstr>
      <vt:lpstr>The partial correlation</vt:lpstr>
      <vt:lpstr>Updating the GRB Hubble diagram with the luminosity-time correlation</vt:lpstr>
      <vt:lpstr> How selection effects can influence correlation and cosmology and what is the circularity problem?  </vt:lpstr>
      <vt:lpstr>Full sample : GRB+Sne +H(z) </vt:lpstr>
      <vt:lpstr>High luminous sample: GRBs only </vt:lpstr>
      <vt:lpstr>Distance ladder: from SNe to GRBs</vt:lpstr>
      <vt:lpstr>Long Sample and GRB-Sne associated sample. </vt:lpstr>
      <vt:lpstr>PowerPoint プレゼンテーション</vt:lpstr>
      <vt:lpstr>Are long-No-SNe and long-SNe two different populations ? Comparison at all z</vt:lpstr>
      <vt:lpstr>Does the Lx-Ta correlation exist for LAT GRBs? </vt:lpstr>
      <vt:lpstr>Does the Luminosity-Time relations hold also for high energy GRBs ?  This is still in preparation, still need to be updted with more cases  in collaboration with N. Omodei and G. Vianello </vt:lpstr>
      <vt:lpstr>Conclusions III and Future perspectives:</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odette1978</dc:creator>
  <cp:lastModifiedBy>nagataki abblab</cp:lastModifiedBy>
  <cp:revision>629</cp:revision>
  <dcterms:created xsi:type="dcterms:W3CDTF">2013-08-30T00:14:55Z</dcterms:created>
  <dcterms:modified xsi:type="dcterms:W3CDTF">2015-09-04T06:09:46Z</dcterms:modified>
</cp:coreProperties>
</file>