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1"/>
  </p:sldMasterIdLst>
  <p:notesMasterIdLst>
    <p:notesMasterId r:id="rId15"/>
  </p:notesMasterIdLst>
  <p:sldIdLst>
    <p:sldId id="267" r:id="rId2"/>
    <p:sldId id="269" r:id="rId3"/>
    <p:sldId id="271" r:id="rId4"/>
    <p:sldId id="257" r:id="rId5"/>
    <p:sldId id="259" r:id="rId6"/>
    <p:sldId id="273" r:id="rId7"/>
    <p:sldId id="262" r:id="rId8"/>
    <p:sldId id="263" r:id="rId9"/>
    <p:sldId id="264" r:id="rId10"/>
    <p:sldId id="265" r:id="rId11"/>
    <p:sldId id="266" r:id="rId12"/>
    <p:sldId id="274" r:id="rId13"/>
    <p:sldId id="275" r:id="rId14"/>
  </p:sldIdLst>
  <p:sldSz cx="9144000" cy="6858000" type="screen4x3"/>
  <p:notesSz cx="9855200" cy="67325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782" autoAdjust="0"/>
  </p:normalViewPr>
  <p:slideViewPr>
    <p:cSldViewPr snapToGrid="0" snapToObjects="1">
      <p:cViewPr>
        <p:scale>
          <a:sx n="100" d="100"/>
          <a:sy n="100" d="100"/>
        </p:scale>
        <p:origin x="-98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037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1650" y="0"/>
            <a:ext cx="4271963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ACF7-7750-2345-B14E-2FACD3EEAB48}" type="datetimeFigureOut">
              <a:rPr kumimoji="1" lang="ja-JP" altLang="en-US" smtClean="0"/>
              <a:t>9/4/15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44850" y="504825"/>
            <a:ext cx="3365500" cy="2524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5838" y="3197225"/>
            <a:ext cx="7883525" cy="3030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4450"/>
            <a:ext cx="427037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1650" y="6394450"/>
            <a:ext cx="4271963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AB47B-14D3-9F49-91A7-D14EEF28ED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712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542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0E631A-9230-4169-A8E6-DD9776B16721}" type="slidenum">
              <a:rPr lang="ja-JP" altLang="en-US" smtClean="0"/>
              <a:pPr/>
              <a:t>3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F088C9-9D3D-491B-ADE0-722B44A62EA8}" type="slidenum">
              <a:rPr lang="ja-JP" altLang="en-US" smtClean="0"/>
              <a:pPr/>
              <a:t>4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553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677A12-33BF-4C49-B063-02573FD6C934}" type="slidenum">
              <a:rPr lang="ja-JP" altLang="en-US" smtClean="0"/>
              <a:pPr/>
              <a:t>5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CCB8E-BE34-42EB-BC02-0E9530112851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EF7C47-2E7C-C945-BF65-D643FC4AAB12}" type="datetime1">
              <a:rPr lang="ja-JP" altLang="en-US" smtClean="0"/>
              <a:pPr>
                <a:defRPr/>
              </a:pPr>
              <a:t>9/4/15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まるのうち宇宙塾 </a:t>
            </a:r>
            <a:r>
              <a:rPr lang="en-US" altLang="ja-JP" smtClean="0"/>
              <a:t>(2011/10/11)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E2693-3076-2148-9F58-1600433E3D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8441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7DDB0D-C71D-A54C-B31F-D6098D6D401A}" type="datetime1">
              <a:rPr lang="ja-JP" altLang="en-US" smtClean="0"/>
              <a:pPr>
                <a:defRPr/>
              </a:pPr>
              <a:t>9/4/15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まるのうち宇宙塾 </a:t>
            </a:r>
            <a:r>
              <a:rPr lang="en-US" altLang="ja-JP" smtClean="0"/>
              <a:t>(2011/10/11)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FF196-22EE-A444-A3EC-A8D0B60A623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926486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3DCA1-5F2F-0D4B-9D6F-C1DCCB7A82E6}" type="datetime1">
              <a:rPr lang="ja-JP" altLang="en-US" smtClean="0"/>
              <a:pPr>
                <a:defRPr/>
              </a:pPr>
              <a:t>9/4/15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まるのうち宇宙塾 </a:t>
            </a:r>
            <a:r>
              <a:rPr lang="en-US" altLang="ja-JP" smtClean="0"/>
              <a:t>(2011/10/11)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AFA38-7854-4943-8C14-FC2D30B765C1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461594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naoj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8" y="62465"/>
            <a:ext cx="1912224" cy="1086599"/>
          </a:xfrm>
          <a:prstGeom prst="rect">
            <a:avLst/>
          </a:prstGeom>
        </p:spPr>
      </p:pic>
      <p:cxnSp>
        <p:nvCxnSpPr>
          <p:cNvPr id="17" name="直線コネクタ 16"/>
          <p:cNvCxnSpPr/>
          <p:nvPr userDrawn="1"/>
        </p:nvCxnSpPr>
        <p:spPr>
          <a:xfrm>
            <a:off x="291442" y="1228457"/>
            <a:ext cx="84518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図 2" descr="subaru_color2_3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75165"/>
            <a:ext cx="1059767" cy="10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7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2C046-51B4-7D4C-8E13-3CD99621F333}" type="datetime1">
              <a:rPr lang="ja-JP" altLang="en-US" smtClean="0"/>
              <a:pPr>
                <a:defRPr/>
              </a:pPr>
              <a:t>9/4/15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まるのうち宇宙塾 </a:t>
            </a:r>
            <a:r>
              <a:rPr lang="en-US" altLang="ja-JP" smtClean="0"/>
              <a:t>(2011/10/11)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C9142-95FB-224C-B32F-0DCD53EB930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790112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43D958-B4A5-EF43-BCC5-2F150145CA06}" type="datetime1">
              <a:rPr lang="ja-JP" altLang="en-US" smtClean="0"/>
              <a:pPr>
                <a:defRPr/>
              </a:pPr>
              <a:t>9/4/15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まるのうち宇宙塾 </a:t>
            </a:r>
            <a:r>
              <a:rPr lang="en-US" altLang="ja-JP" smtClean="0"/>
              <a:t>(2011/10/11)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2223B-591B-0B40-87F3-F829D37AE8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9941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F87BD3-FB9E-D143-9AFE-014FEBFB9FA9}" type="datetime1">
              <a:rPr lang="ja-JP" altLang="en-US" smtClean="0"/>
              <a:pPr>
                <a:defRPr/>
              </a:pPr>
              <a:t>9/4/15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まるのうち宇宙塾 </a:t>
            </a:r>
            <a:r>
              <a:rPr lang="en-US" altLang="ja-JP" smtClean="0"/>
              <a:t>(2011/10/11)</a:t>
            </a: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BE009-9EA1-C848-BF42-917D3755CB9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13405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DCB59C-A78B-4B4C-B471-35BBC5907201}" type="datetime1">
              <a:rPr lang="ja-JP" altLang="en-US" smtClean="0"/>
              <a:pPr>
                <a:defRPr/>
              </a:pPr>
              <a:t>9/4/15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まるのうち宇宙塾 </a:t>
            </a:r>
            <a:r>
              <a:rPr lang="en-US" altLang="ja-JP" smtClean="0"/>
              <a:t>(2011/10/11)</a:t>
            </a: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19A72-13E7-3849-94B0-983B1FA9FF9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779138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79075F-BFB0-6643-A856-AC3395A67EA6}" type="datetime1">
              <a:rPr lang="ja-JP" altLang="en-US" smtClean="0"/>
              <a:pPr>
                <a:defRPr/>
              </a:pPr>
              <a:t>9/4/15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まるのうち宇宙塾 </a:t>
            </a:r>
            <a:r>
              <a:rPr lang="en-US" altLang="ja-JP" smtClean="0"/>
              <a:t>(2011/10/11)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CDC02-F6A3-A84C-8F88-CE3D785A8812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093912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026D12-AF31-304D-BF63-23D83AE12D4E}" type="datetime1">
              <a:rPr lang="ja-JP" altLang="en-US" smtClean="0"/>
              <a:pPr>
                <a:defRPr/>
              </a:pPr>
              <a:t>9/4/15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まるのうち宇宙塾 </a:t>
            </a:r>
            <a:r>
              <a:rPr lang="en-US" altLang="ja-JP" smtClean="0"/>
              <a:t>(2011/10/11)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72B3F-40F1-7640-9268-E43CCD2DD774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100211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A3B8C-640B-B147-BD70-7491B1FDF616}" type="datetime1">
              <a:rPr lang="ja-JP" altLang="en-US" smtClean="0"/>
              <a:pPr>
                <a:defRPr/>
              </a:pPr>
              <a:t>9/4/15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まるのうち宇宙塾 </a:t>
            </a:r>
            <a:r>
              <a:rPr lang="en-US" altLang="ja-JP" smtClean="0"/>
              <a:t>(2011/10/11)</a:t>
            </a: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05301-DA95-7E4C-9CDE-F6B16ABD7C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7814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97E09-164D-D94F-BE7E-FB3AE709520B}" type="datetime1">
              <a:rPr lang="ja-JP" altLang="en-US" smtClean="0"/>
              <a:pPr>
                <a:defRPr/>
              </a:pPr>
              <a:t>9/4/15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まるのうち宇宙塾 </a:t>
            </a:r>
            <a:r>
              <a:rPr lang="en-US" altLang="ja-JP" smtClean="0"/>
              <a:t>(2011/10/11)</a:t>
            </a: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1FD60-F8C0-8747-A187-50AE2B07C2A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048715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FDCC1F-31C5-5646-AB1A-D8A10A82FF23}" type="datetime1">
              <a:rPr lang="ja-JP" altLang="en-US" smtClean="0"/>
              <a:pPr>
                <a:defRPr/>
              </a:pPr>
              <a:t>9/4/15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ja-JP" altLang="en-US" smtClean="0"/>
              <a:t>まるのうち宇宙塾 </a:t>
            </a:r>
            <a:r>
              <a:rPr lang="en-US" altLang="ja-JP" smtClean="0"/>
              <a:t>(2011/10/11)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6A1ACB-4142-1843-9BAD-9877A25BA95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716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</p:sldLayoutIdLst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The Star Formation Rate and </a:t>
            </a:r>
            <a:r>
              <a:rPr lang="en-US" altLang="ja-JP" dirty="0" err="1"/>
              <a:t>Metallicity</a:t>
            </a:r>
            <a:r>
              <a:rPr lang="en-US" altLang="ja-JP" dirty="0"/>
              <a:t> of the Host Galaxy of the Dark GRB 080325 at z=</a:t>
            </a:r>
            <a:r>
              <a:rPr lang="en-US" altLang="ja-JP" dirty="0" smtClean="0"/>
              <a:t>1.78</a:t>
            </a:r>
            <a:br>
              <a:rPr lang="en-US" altLang="ja-JP" dirty="0" smtClean="0"/>
            </a:br>
            <a:r>
              <a:rPr lang="en-US" altLang="ja-JP" sz="2700" strike="sngStrike" dirty="0" smtClean="0"/>
              <a:t>followed </a:t>
            </a:r>
            <a:r>
              <a:rPr lang="en-US" altLang="ja-JP" sz="2700" strike="sngStrike" dirty="0"/>
              <a:t>by the short gamma-ray bursts</a:t>
            </a:r>
            <a:endParaRPr kumimoji="1" lang="ja-JP" altLang="en-US" strike="sngStrike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97877" y="4145860"/>
            <a:ext cx="51561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Tetsuya Hashimoto (NAOJ)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72346" y="5275654"/>
            <a:ext cx="390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Hashimoto et al. 2015, </a:t>
            </a:r>
            <a:r>
              <a:rPr kumimoji="1" lang="en-US" altLang="ja-JP" dirty="0" err="1" smtClean="0"/>
              <a:t>ApJ</a:t>
            </a:r>
            <a:r>
              <a:rPr kumimoji="1" lang="en-US" altLang="ja-JP" dirty="0" smtClean="0"/>
              <a:t> 806, 250 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95137" y="6335243"/>
            <a:ext cx="524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GRB workshop 2015 (31 Aug – 2 Sep) @RIKEN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830330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z-off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417" y="706505"/>
            <a:ext cx="5502334" cy="671262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869968" y="477688"/>
            <a:ext cx="5642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``</a:t>
            </a:r>
            <a:r>
              <a:rPr lang="en-US" altLang="ja-JP" sz="2400" dirty="0" err="1"/>
              <a:t>M</a:t>
            </a:r>
            <a:r>
              <a:rPr kumimoji="1" lang="en-US" altLang="ja-JP" sz="2400" dirty="0" err="1" smtClean="0"/>
              <a:t>etallicity</a:t>
            </a:r>
            <a:r>
              <a:rPr kumimoji="1" lang="en-US" altLang="ja-JP" sz="2400" dirty="0" smtClean="0"/>
              <a:t> offset’’ from normal galaxies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61176" y="2306088"/>
            <a:ext cx="2391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</a:t>
            </a:r>
            <a:r>
              <a:rPr kumimoji="1" lang="en-US" altLang="ja-JP" dirty="0" err="1" smtClean="0"/>
              <a:t>metallicity</a:t>
            </a:r>
            <a:r>
              <a:rPr kumimoji="1" lang="en-US" altLang="ja-JP" dirty="0" smtClean="0"/>
              <a:t> is high</a:t>
            </a:r>
          </a:p>
          <a:p>
            <a:r>
              <a:rPr lang="en-US" altLang="ja-JP" dirty="0" smtClean="0"/>
              <a:t>But, still lower than</a:t>
            </a:r>
          </a:p>
          <a:p>
            <a:r>
              <a:rPr kumimoji="1" lang="en-US" altLang="ja-JP" dirty="0" smtClean="0"/>
              <a:t>Normal SF galaxies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61176" y="3540548"/>
            <a:ext cx="2382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GRB hosts including dark bursts are uniformly biased toward low </a:t>
            </a:r>
            <a:r>
              <a:rPr kumimoji="1" lang="en-US" altLang="ja-JP" dirty="0" err="1" smtClean="0"/>
              <a:t>metallicity</a:t>
            </a:r>
            <a:r>
              <a:rPr kumimoji="1" lang="en-US" altLang="ja-JP" dirty="0" smtClean="0"/>
              <a:t> over a wide range of redshift and stellar mass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84800" y="5700010"/>
            <a:ext cx="1243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TH+ 2015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52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" y="1328497"/>
            <a:ext cx="6603285" cy="542888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40794" y="6388053"/>
            <a:ext cx="2314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Mannucci</a:t>
            </a:r>
            <a:r>
              <a:rPr kumimoji="1" lang="en-US" altLang="ja-JP" dirty="0" smtClean="0"/>
              <a:t> et al. 2010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88032" y="1231130"/>
            <a:ext cx="475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Fundamental Plane of normal </a:t>
            </a:r>
            <a:r>
              <a:rPr lang="en-US" altLang="ja-JP" dirty="0" smtClean="0"/>
              <a:t>SF </a:t>
            </a:r>
            <a:r>
              <a:rPr kumimoji="1" lang="en-US" altLang="ja-JP" dirty="0" smtClean="0"/>
              <a:t>galaxies </a:t>
            </a:r>
            <a:r>
              <a:rPr lang="en-US" altLang="ja-JP" dirty="0"/>
              <a:t>p</a:t>
            </a:r>
            <a:r>
              <a:rPr lang="en-US" altLang="ja-JP" dirty="0" smtClean="0"/>
              <a:t>roposed by </a:t>
            </a:r>
            <a:r>
              <a:rPr lang="en-US" altLang="ja-JP" dirty="0" err="1"/>
              <a:t>Mannucci</a:t>
            </a:r>
            <a:r>
              <a:rPr lang="en-US" altLang="ja-JP" dirty="0"/>
              <a:t> et al. </a:t>
            </a:r>
            <a:r>
              <a:rPr lang="en-US" altLang="ja-JP" dirty="0" smtClean="0"/>
              <a:t>2010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06740" y="407678"/>
            <a:ext cx="5831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L</a:t>
            </a:r>
            <a:r>
              <a:rPr kumimoji="1" lang="en-US" altLang="ja-JP" sz="2800" dirty="0" smtClean="0"/>
              <a:t>ow-</a:t>
            </a:r>
            <a:r>
              <a:rPr kumimoji="1" lang="en-US" altLang="ja-JP" sz="2800" dirty="0" err="1" smtClean="0"/>
              <a:t>metallicity</a:t>
            </a:r>
            <a:r>
              <a:rPr kumimoji="1" lang="en-US" altLang="ja-JP" sz="2800" dirty="0" smtClean="0"/>
              <a:t> nature is just mock?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62703" y="2197103"/>
            <a:ext cx="2609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Same-mass galaxy with</a:t>
            </a:r>
          </a:p>
          <a:p>
            <a:r>
              <a:rPr kumimoji="1" lang="en-US" altLang="ja-JP" sz="2400" dirty="0" smtClean="0"/>
              <a:t>Higher SFR</a:t>
            </a:r>
            <a:endParaRPr kumimoji="1" lang="ja-JP" altLang="en-US" sz="2400" dirty="0"/>
          </a:p>
        </p:txBody>
      </p:sp>
      <p:sp>
        <p:nvSpPr>
          <p:cNvPr id="9" name="下矢印 8"/>
          <p:cNvSpPr/>
          <p:nvPr/>
        </p:nvSpPr>
        <p:spPr>
          <a:xfrm>
            <a:off x="7303304" y="3100661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82042" y="4182534"/>
            <a:ext cx="245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Lower </a:t>
            </a:r>
            <a:r>
              <a:rPr kumimoji="1" lang="en-US" altLang="ja-JP" sz="2400" dirty="0" err="1" smtClean="0"/>
              <a:t>metallicity</a:t>
            </a:r>
            <a:endParaRPr kumimoji="1" lang="ja-JP" altLang="en-US" sz="2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456771" y="4857234"/>
            <a:ext cx="2635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SFR selected GRB host</a:t>
            </a:r>
            <a:endParaRPr kumimoji="1" lang="ja-JP" altLang="en-US" dirty="0"/>
          </a:p>
        </p:txBody>
      </p:sp>
      <p:sp>
        <p:nvSpPr>
          <p:cNvPr id="12" name="下矢印 11"/>
          <p:cNvSpPr/>
          <p:nvPr/>
        </p:nvSpPr>
        <p:spPr>
          <a:xfrm>
            <a:off x="7331539" y="5295899"/>
            <a:ext cx="484632" cy="6349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82042" y="5923987"/>
            <a:ext cx="2661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Low </a:t>
            </a:r>
            <a:r>
              <a:rPr kumimoji="1" lang="en-US" altLang="ja-JP" dirty="0" err="1" smtClean="0"/>
              <a:t>metallicity</a:t>
            </a:r>
            <a:r>
              <a:rPr kumimoji="1" lang="en-US" altLang="ja-JP" dirty="0" smtClean="0"/>
              <a:t> w/o any relation to GRB mechanism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897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図形グループ 5"/>
          <p:cNvGrpSpPr/>
          <p:nvPr/>
        </p:nvGrpSpPr>
        <p:grpSpPr>
          <a:xfrm>
            <a:off x="16933" y="1296226"/>
            <a:ext cx="5537200" cy="5561774"/>
            <a:chOff x="1527020" y="1311906"/>
            <a:chExt cx="5537200" cy="5561774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2"/>
            <a:srcRect r="10518"/>
            <a:stretch/>
          </p:blipFill>
          <p:spPr>
            <a:xfrm>
              <a:off x="2633848" y="1311906"/>
              <a:ext cx="4430372" cy="5561774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7020" y="1319808"/>
              <a:ext cx="1341997" cy="4952156"/>
            </a:xfrm>
            <a:prstGeom prst="rect">
              <a:avLst/>
            </a:prstGeom>
          </p:spPr>
        </p:pic>
      </p:grpSp>
      <p:sp>
        <p:nvSpPr>
          <p:cNvPr id="8" name="テキスト ボックス 7"/>
          <p:cNvSpPr txBox="1"/>
          <p:nvPr/>
        </p:nvSpPr>
        <p:spPr>
          <a:xfrm>
            <a:off x="2883994" y="5659917"/>
            <a:ext cx="229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Mannucci</a:t>
            </a:r>
            <a:r>
              <a:rPr kumimoji="1" lang="en-US" altLang="ja-JP" dirty="0" smtClean="0"/>
              <a:t> et al. 2011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82804" y="171531"/>
            <a:ext cx="5621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 projection of 3D curved surface of the fundamental plane</a:t>
            </a:r>
            <a:endParaRPr kumimoji="1" lang="ja-JP" altLang="en-US" sz="2400" dirty="0"/>
          </a:p>
        </p:txBody>
      </p:sp>
      <p:sp>
        <p:nvSpPr>
          <p:cNvPr id="10" name="正方形/長方形 9"/>
          <p:cNvSpPr/>
          <p:nvPr/>
        </p:nvSpPr>
        <p:spPr>
          <a:xfrm>
            <a:off x="5554137" y="2200477"/>
            <a:ext cx="34374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/>
              <a:t>Mannucci</a:t>
            </a:r>
            <a:r>
              <a:rPr lang="en-US" altLang="ja-JP" dirty="0"/>
              <a:t> </a:t>
            </a:r>
            <a:r>
              <a:rPr lang="en-US" altLang="ja-JP" dirty="0" smtClean="0"/>
              <a:t>et al suggest….</a:t>
            </a:r>
          </a:p>
          <a:p>
            <a:r>
              <a:rPr lang="en-US" altLang="ja-JP" dirty="0" smtClean="0"/>
              <a:t>The </a:t>
            </a:r>
            <a:r>
              <a:rPr lang="en-US" altLang="ja-JP" dirty="0"/>
              <a:t>apparent low </a:t>
            </a:r>
            <a:r>
              <a:rPr lang="en-US" altLang="ja-JP" dirty="0" err="1"/>
              <a:t>metallicity</a:t>
            </a:r>
            <a:r>
              <a:rPr lang="en-US" altLang="ja-JP" dirty="0"/>
              <a:t> </a:t>
            </a:r>
            <a:r>
              <a:rPr lang="en-US" altLang="ja-JP" dirty="0" smtClean="0"/>
              <a:t>is a </a:t>
            </a:r>
            <a:r>
              <a:rPr lang="en-US" altLang="ja-JP" dirty="0"/>
              <a:t>consequence of the occurrence of a long GRB </a:t>
            </a:r>
            <a:r>
              <a:rPr lang="en-US" altLang="ja-JP" dirty="0" smtClean="0"/>
              <a:t>in low</a:t>
            </a:r>
            <a:r>
              <a:rPr lang="en-US" altLang="ja-JP" dirty="0"/>
              <a:t>-mass, actively </a:t>
            </a:r>
            <a:r>
              <a:rPr lang="en-US" altLang="ja-JP" dirty="0" smtClean="0"/>
              <a:t>SF galaxies</a:t>
            </a:r>
            <a:r>
              <a:rPr lang="en-US" altLang="ja-JP" dirty="0"/>
              <a:t>, known </a:t>
            </a:r>
            <a:r>
              <a:rPr lang="en-US" altLang="ja-JP" dirty="0" smtClean="0"/>
              <a:t>to dominate </a:t>
            </a:r>
            <a:r>
              <a:rPr lang="en-US" altLang="ja-JP" dirty="0"/>
              <a:t>the current cosmic SFR.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5554137" y="1365935"/>
            <a:ext cx="3522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is consistent with the distribution of GRB host galaxies.</a:t>
            </a:r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88002" y="4301072"/>
            <a:ext cx="340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As for dark GRB 080325 host, the upper limit of the GRB site </a:t>
            </a:r>
            <a:r>
              <a:rPr kumimoji="1" lang="en-US" altLang="ja-JP" dirty="0" err="1" smtClean="0"/>
              <a:t>metallicity</a:t>
            </a:r>
            <a:r>
              <a:rPr kumimoji="1" lang="en-US" altLang="ja-JP" dirty="0" smtClean="0"/>
              <a:t> is ~0.5 </a:t>
            </a:r>
            <a:r>
              <a:rPr kumimoji="1" lang="en-US" altLang="ja-JP" dirty="0" err="1" smtClean="0"/>
              <a:t>dex</a:t>
            </a:r>
            <a:r>
              <a:rPr kumimoji="1" lang="en-US" altLang="ja-JP" dirty="0" smtClean="0"/>
              <a:t> lower than the fundamental plane.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38802" y="5723016"/>
            <a:ext cx="323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Low-metal outlier of fundamental plane</a:t>
            </a:r>
            <a:endParaRPr kumimoji="1" lang="ja-JP" altLang="en-US" dirty="0"/>
          </a:p>
        </p:txBody>
      </p:sp>
      <p:sp>
        <p:nvSpPr>
          <p:cNvPr id="16" name="星 5 15"/>
          <p:cNvSpPr/>
          <p:nvPr/>
        </p:nvSpPr>
        <p:spPr>
          <a:xfrm>
            <a:off x="3987800" y="2971800"/>
            <a:ext cx="508000" cy="508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4241800" y="3225800"/>
            <a:ext cx="0" cy="9449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076700" y="2692400"/>
            <a:ext cx="95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080325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132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57777" y="418812"/>
            <a:ext cx="19403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Summary</a:t>
            </a:r>
            <a:endParaRPr kumimoji="1" lang="ja-JP" altLang="en-US" sz="3200" dirty="0"/>
          </a:p>
        </p:txBody>
      </p:sp>
      <p:sp>
        <p:nvSpPr>
          <p:cNvPr id="4" name="正方形/長方形 3"/>
          <p:cNvSpPr/>
          <p:nvPr/>
        </p:nvSpPr>
        <p:spPr>
          <a:xfrm>
            <a:off x="135469" y="1780904"/>
            <a:ext cx="889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l"/>
            </a:pPr>
            <a:r>
              <a:rPr lang="en-US" altLang="ja-JP" dirty="0" smtClean="0"/>
              <a:t>We </a:t>
            </a:r>
            <a:r>
              <a:rPr lang="en-US" altLang="ja-JP" dirty="0"/>
              <a:t>present near</a:t>
            </a:r>
            <a:r>
              <a:rPr lang="en-US" altLang="ja-JP" dirty="0" smtClean="0"/>
              <a:t>-IR </a:t>
            </a:r>
            <a:r>
              <a:rPr lang="en-US" altLang="ja-JP" dirty="0"/>
              <a:t>spectroscopy of the host galaxy of the </a:t>
            </a:r>
            <a:r>
              <a:rPr lang="en-US" altLang="ja-JP" dirty="0" smtClean="0"/>
              <a:t>dark GRB  </a:t>
            </a:r>
            <a:r>
              <a:rPr lang="en-US" altLang="ja-JP" dirty="0"/>
              <a:t>080325 </a:t>
            </a:r>
            <a:r>
              <a:rPr lang="en-US" altLang="ja-JP" dirty="0" smtClean="0"/>
              <a:t>using Subaru/MOIRCS</a:t>
            </a:r>
          </a:p>
          <a:p>
            <a:pPr marL="285750" indent="-285750">
              <a:buFont typeface="Wingdings" charset="2"/>
              <a:buChar char="l"/>
            </a:pPr>
            <a:endParaRPr lang="en-US" altLang="ja-JP" dirty="0"/>
          </a:p>
          <a:p>
            <a:pPr marL="285750" indent="-285750">
              <a:buFont typeface="Wingdings" charset="2"/>
              <a:buChar char="l"/>
            </a:pPr>
            <a:r>
              <a:rPr lang="en-US" altLang="ja-JP" dirty="0" smtClean="0"/>
              <a:t>The SFR of the host is typical among GRB host galaxies and SF galaxies generally.</a:t>
            </a:r>
          </a:p>
          <a:p>
            <a:pPr marL="285750" indent="-285750">
              <a:buFont typeface="Wingdings" charset="2"/>
              <a:buChar char="l"/>
            </a:pPr>
            <a:endParaRPr lang="en-US" altLang="ja-JP" dirty="0"/>
          </a:p>
          <a:p>
            <a:pPr marL="285750" indent="-285750">
              <a:buFont typeface="Wingdings" charset="2"/>
              <a:buChar char="l"/>
            </a:pPr>
            <a:r>
              <a:rPr lang="en-US" altLang="ja-JP" dirty="0" smtClean="0"/>
              <a:t>The </a:t>
            </a:r>
            <a:r>
              <a:rPr lang="en-US" altLang="ja-JP" dirty="0" err="1"/>
              <a:t>metallicity</a:t>
            </a:r>
            <a:r>
              <a:rPr lang="en-US" altLang="ja-JP" dirty="0"/>
              <a:t> is fairly high among GRB hosts, however, this is </a:t>
            </a:r>
            <a:r>
              <a:rPr lang="en-US" altLang="ja-JP" dirty="0">
                <a:solidFill>
                  <a:srgbClr val="FF0000"/>
                </a:solidFill>
              </a:rPr>
              <a:t>still lower </a:t>
            </a:r>
            <a:r>
              <a:rPr lang="en-US" altLang="ja-JP" dirty="0"/>
              <a:t>than the </a:t>
            </a:r>
            <a:r>
              <a:rPr lang="en-US" altLang="ja-JP" dirty="0" err="1"/>
              <a:t>metallicity</a:t>
            </a:r>
            <a:r>
              <a:rPr lang="en-US" altLang="ja-JP" dirty="0"/>
              <a:t> </a:t>
            </a:r>
            <a:r>
              <a:rPr lang="en-US" altLang="ja-JP" dirty="0" smtClean="0"/>
              <a:t>of normal SF </a:t>
            </a:r>
            <a:r>
              <a:rPr lang="en-US" altLang="ja-JP" dirty="0"/>
              <a:t>galaxies of the same mass </a:t>
            </a:r>
            <a:r>
              <a:rPr lang="en-US" altLang="ja-JP" dirty="0" smtClean="0"/>
              <a:t>at the same redshift.</a:t>
            </a:r>
          </a:p>
          <a:p>
            <a:pPr marL="285750" indent="-285750">
              <a:buFont typeface="Wingdings" charset="2"/>
              <a:buChar char="l"/>
            </a:pPr>
            <a:endParaRPr lang="en-US" altLang="ja-JP" dirty="0"/>
          </a:p>
          <a:p>
            <a:pPr marL="285750" indent="-285750">
              <a:buFont typeface="Wingdings" charset="2"/>
              <a:buChar char="l"/>
            </a:pPr>
            <a:r>
              <a:rPr lang="en-US" altLang="ja-JP" dirty="0" smtClean="0"/>
              <a:t>The </a:t>
            </a:r>
            <a:r>
              <a:rPr lang="en-US" altLang="ja-JP" dirty="0" err="1"/>
              <a:t>metallicity</a:t>
            </a:r>
            <a:r>
              <a:rPr lang="en-US" altLang="ja-JP" dirty="0"/>
              <a:t> offset from normal </a:t>
            </a:r>
            <a:r>
              <a:rPr lang="en-US" altLang="ja-JP" dirty="0" smtClean="0"/>
              <a:t>SF galaxies is </a:t>
            </a:r>
            <a:r>
              <a:rPr lang="en-US" altLang="ja-JP" dirty="0"/>
              <a:t>close to a typical value of other GRB hosts and indicates that GRB host galaxies are uniformly biased </a:t>
            </a:r>
            <a:r>
              <a:rPr lang="en-US" altLang="ja-JP" dirty="0" smtClean="0"/>
              <a:t>toward low </a:t>
            </a:r>
            <a:r>
              <a:rPr lang="en-US" altLang="ja-JP" dirty="0" err="1"/>
              <a:t>metallicity</a:t>
            </a:r>
            <a:r>
              <a:rPr lang="en-US" altLang="ja-JP" dirty="0"/>
              <a:t> over a wide range of redshifts and stellar </a:t>
            </a:r>
            <a:r>
              <a:rPr lang="en-US" altLang="ja-JP" dirty="0" smtClean="0"/>
              <a:t>masses.</a:t>
            </a:r>
          </a:p>
          <a:p>
            <a:pPr marL="285750" indent="-285750">
              <a:buFont typeface="Wingdings" charset="2"/>
              <a:buChar char="l"/>
            </a:pPr>
            <a:endParaRPr lang="en-US" altLang="ja-JP" dirty="0"/>
          </a:p>
          <a:p>
            <a:pPr marL="285750" indent="-285750">
              <a:buFont typeface="Wingdings" charset="2"/>
              <a:buChar char="l"/>
            </a:pPr>
            <a:r>
              <a:rPr lang="en-US" altLang="ja-JP" dirty="0" smtClean="0"/>
              <a:t>The host is a </a:t>
            </a:r>
            <a:r>
              <a:rPr lang="en-US" altLang="ja-JP" dirty="0" smtClean="0">
                <a:solidFill>
                  <a:srgbClr val="FF0000"/>
                </a:solidFill>
              </a:rPr>
              <a:t>metal-poor outlier of fundamental plane</a:t>
            </a:r>
            <a:r>
              <a:rPr lang="en-US" altLang="ja-JP" dirty="0" smtClean="0"/>
              <a:t>, thus, we conclude that </a:t>
            </a:r>
            <a:r>
              <a:rPr lang="en-US" altLang="ja-JP" dirty="0"/>
              <a:t> </a:t>
            </a:r>
            <a:r>
              <a:rPr lang="en-US" altLang="ja-JP" dirty="0" smtClean="0"/>
              <a:t>the low </a:t>
            </a:r>
            <a:r>
              <a:rPr lang="en-US" altLang="ja-JP" dirty="0" err="1" smtClean="0"/>
              <a:t>metallicity</a:t>
            </a:r>
            <a:r>
              <a:rPr lang="en-US" altLang="ja-JP" dirty="0" smtClean="0"/>
              <a:t> is important </a:t>
            </a:r>
            <a:r>
              <a:rPr lang="en-US" altLang="ja-JP" dirty="0"/>
              <a:t>to the mechanism that produced this GRB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03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83922" y="376829"/>
            <a:ext cx="60692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How to </a:t>
            </a:r>
            <a:r>
              <a:rPr lang="en-US" altLang="ja-JP" sz="3200" dirty="0" smtClean="0"/>
              <a:t>identify </a:t>
            </a:r>
            <a:r>
              <a:rPr kumimoji="1" lang="en-US" altLang="ja-JP" sz="3200" dirty="0" smtClean="0"/>
              <a:t>GRB host galaxy</a:t>
            </a:r>
            <a:endParaRPr kumimoji="1" lang="ja-JP" altLang="en-US" sz="3200" dirty="0"/>
          </a:p>
        </p:txBody>
      </p:sp>
      <p:pic>
        <p:nvPicPr>
          <p:cNvPr id="3" name="図 1" descr="grb080325_f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9" y="1346571"/>
            <a:ext cx="5237764" cy="52466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 descr="full_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0" t="8911" r="13394" b="22025"/>
          <a:stretch>
            <a:fillRect/>
          </a:stretch>
        </p:blipFill>
        <p:spPr bwMode="auto">
          <a:xfrm>
            <a:off x="6267450" y="4427538"/>
            <a:ext cx="24479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2527965" y="3566918"/>
            <a:ext cx="71438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テキスト ボックス 13"/>
          <p:cNvSpPr txBox="1">
            <a:spLocks noChangeArrowheads="1"/>
          </p:cNvSpPr>
          <p:nvPr/>
        </p:nvSpPr>
        <p:spPr bwMode="auto">
          <a:xfrm>
            <a:off x="7235825" y="6300788"/>
            <a:ext cx="147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solidFill>
                  <a:schemeClr val="bg1"/>
                </a:solidFill>
              </a:rPr>
              <a:t>NASA (HST)</a:t>
            </a:r>
            <a:endParaRPr lang="ja-JP" altLang="en-US" sz="1800">
              <a:solidFill>
                <a:schemeClr val="bg1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rot="10800000" flipV="1">
            <a:off x="7707313" y="5867400"/>
            <a:ext cx="431800" cy="7302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15"/>
          <p:cNvSpPr txBox="1">
            <a:spLocks noChangeArrowheads="1"/>
          </p:cNvSpPr>
          <p:nvPr/>
        </p:nvSpPr>
        <p:spPr bwMode="auto">
          <a:xfrm>
            <a:off x="8067675" y="5651500"/>
            <a:ext cx="51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dirty="0" smtClean="0">
                <a:solidFill>
                  <a:schemeClr val="bg1"/>
                </a:solidFill>
              </a:rPr>
              <a:t>OA</a:t>
            </a:r>
            <a:endParaRPr lang="ja-JP" altLang="en-US" sz="1800" dirty="0">
              <a:solidFill>
                <a:schemeClr val="bg1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rot="10800000" flipV="1">
            <a:off x="7491413" y="4859338"/>
            <a:ext cx="431800" cy="36036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7"/>
          <p:cNvSpPr txBox="1">
            <a:spLocks noChangeArrowheads="1"/>
          </p:cNvSpPr>
          <p:nvPr/>
        </p:nvSpPr>
        <p:spPr bwMode="auto">
          <a:xfrm>
            <a:off x="7851775" y="4643438"/>
            <a:ext cx="6592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dirty="0" smtClean="0">
                <a:solidFill>
                  <a:schemeClr val="bg1"/>
                </a:solidFill>
              </a:rPr>
              <a:t>Host</a:t>
            </a:r>
            <a:endParaRPr lang="ja-JP" altLang="en-US" sz="1800" dirty="0">
              <a:solidFill>
                <a:schemeClr val="bg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326020" y="3366627"/>
            <a:ext cx="431800" cy="360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2757820" y="3366627"/>
            <a:ext cx="5917868" cy="10704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6300788" y="4437063"/>
            <a:ext cx="2447925" cy="223202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2326020" y="3726990"/>
            <a:ext cx="3974768" cy="29420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1651268" y="2861802"/>
            <a:ext cx="250581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dirty="0" smtClean="0">
                <a:solidFill>
                  <a:srgbClr val="FF0000"/>
                </a:solidFill>
              </a:rPr>
              <a:t>Optical Afterglow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5884" y="1821879"/>
            <a:ext cx="47518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Positional accuracy by Gamma-Ray detector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33673" y="1688727"/>
            <a:ext cx="349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Bright optical afterglow is important to identify host galaxy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32086" y="2606715"/>
            <a:ext cx="3497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GRB h</a:t>
            </a:r>
            <a:r>
              <a:rPr kumimoji="1" lang="en-US" altLang="ja-JP" dirty="0" smtClean="0"/>
              <a:t>ost provides us …</a:t>
            </a:r>
          </a:p>
          <a:p>
            <a:r>
              <a:rPr lang="en-US" altLang="ja-JP" dirty="0"/>
              <a:t>d</a:t>
            </a:r>
            <a:r>
              <a:rPr lang="en-US" altLang="ja-JP" dirty="0" smtClean="0"/>
              <a:t>ust, </a:t>
            </a:r>
            <a:r>
              <a:rPr lang="en-US" altLang="ja-JP" dirty="0" err="1" smtClean="0"/>
              <a:t>metallicity</a:t>
            </a:r>
            <a:r>
              <a:rPr lang="en-US" altLang="ja-JP" dirty="0" smtClean="0"/>
              <a:t>, SFR and stellar mass of host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699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1" grpId="0"/>
      <p:bldP spid="12" grpId="0" animBg="1"/>
      <p:bldP spid="15" grpId="0" animBg="1"/>
      <p:bldP spid="17" grpId="0" animBg="1"/>
      <p:bldP spid="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テキスト ボックス 6"/>
          <p:cNvSpPr txBox="1">
            <a:spLocks noChangeArrowheads="1"/>
          </p:cNvSpPr>
          <p:nvPr/>
        </p:nvSpPr>
        <p:spPr bwMode="auto">
          <a:xfrm>
            <a:off x="6030730" y="1703713"/>
            <a:ext cx="2941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/>
              <a:t>GRBs occur in </a:t>
            </a:r>
          </a:p>
        </p:txBody>
      </p:sp>
      <p:sp>
        <p:nvSpPr>
          <p:cNvPr id="22534" name="テキスト ボックス 8"/>
          <p:cNvSpPr txBox="1">
            <a:spLocks noChangeArrowheads="1"/>
          </p:cNvSpPr>
          <p:nvPr/>
        </p:nvSpPr>
        <p:spPr bwMode="auto">
          <a:xfrm>
            <a:off x="6038668" y="2721300"/>
            <a:ext cx="29797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/>
              <a:t>Low-metallicity environment</a:t>
            </a:r>
            <a:endParaRPr lang="ja-JP" altLang="en-US" sz="3200"/>
          </a:p>
        </p:txBody>
      </p:sp>
      <p:sp>
        <p:nvSpPr>
          <p:cNvPr id="12" name="正方形/長方形 11"/>
          <p:cNvSpPr/>
          <p:nvPr/>
        </p:nvSpPr>
        <p:spPr>
          <a:xfrm>
            <a:off x="5886268" y="1647885"/>
            <a:ext cx="3059112" cy="22941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3" name="図形グループ 2"/>
          <p:cNvGrpSpPr/>
          <p:nvPr/>
        </p:nvGrpSpPr>
        <p:grpSpPr>
          <a:xfrm>
            <a:off x="0" y="1276351"/>
            <a:ext cx="5758602" cy="5329237"/>
            <a:chOff x="96838" y="981075"/>
            <a:chExt cx="6029325" cy="5832475"/>
          </a:xfrm>
        </p:grpSpPr>
        <p:sp>
          <p:nvSpPr>
            <p:cNvPr id="22530" name="テキスト ボックス 4"/>
            <p:cNvSpPr txBox="1">
              <a:spLocks noChangeArrowheads="1"/>
            </p:cNvSpPr>
            <p:nvPr/>
          </p:nvSpPr>
          <p:spPr bwMode="auto">
            <a:xfrm rot="-5400000">
              <a:off x="-604043" y="3121819"/>
              <a:ext cx="1985962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200" dirty="0" err="1"/>
                <a:t>Metallicity</a:t>
              </a:r>
              <a:endParaRPr lang="ja-JP" altLang="en-US" sz="3200" dirty="0"/>
            </a:p>
          </p:txBody>
        </p:sp>
        <p:sp>
          <p:nvSpPr>
            <p:cNvPr id="22531" name="テキスト ボックス 5"/>
            <p:cNvSpPr txBox="1">
              <a:spLocks noChangeArrowheads="1"/>
            </p:cNvSpPr>
            <p:nvPr/>
          </p:nvSpPr>
          <p:spPr bwMode="auto">
            <a:xfrm>
              <a:off x="1042988" y="6229350"/>
              <a:ext cx="508317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200"/>
                <a:t>Brightness of host galaxies</a:t>
              </a:r>
              <a:endParaRPr lang="ja-JP" altLang="en-US" sz="3200"/>
            </a:p>
          </p:txBody>
        </p:sp>
        <p:pic>
          <p:nvPicPr>
            <p:cNvPr id="2254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6675" y="981075"/>
              <a:ext cx="4664075" cy="51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2" name="テキスト ボックス 10"/>
            <p:cNvSpPr txBox="1">
              <a:spLocks noChangeArrowheads="1"/>
            </p:cNvSpPr>
            <p:nvPr/>
          </p:nvSpPr>
          <p:spPr bwMode="auto">
            <a:xfrm>
              <a:off x="2184400" y="1207666"/>
              <a:ext cx="3395663" cy="369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dirty="0"/>
                <a:t>Supernova (w/o GRB)</a:t>
              </a:r>
              <a:r>
                <a:rPr lang="ja-JP" altLang="en-US" dirty="0"/>
                <a:t>                                 </a:t>
              </a:r>
            </a:p>
          </p:txBody>
        </p:sp>
        <p:sp>
          <p:nvSpPr>
            <p:cNvPr id="22543" name="テキスト ボックス 12"/>
            <p:cNvSpPr txBox="1">
              <a:spLocks noChangeArrowheads="1"/>
            </p:cNvSpPr>
            <p:nvPr/>
          </p:nvSpPr>
          <p:spPr bwMode="auto">
            <a:xfrm>
              <a:off x="2176463" y="1546225"/>
              <a:ext cx="1935162" cy="369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err="1"/>
                <a:t>GRB+Supernova</a:t>
              </a:r>
              <a:endParaRPr lang="ja-JP" altLang="en-US" dirty="0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1895475" y="1258888"/>
              <a:ext cx="287338" cy="287337"/>
            </a:xfrm>
            <a:prstGeom prst="ellipse">
              <a:avLst/>
            </a:prstGeom>
            <a:solidFill>
              <a:srgbClr val="050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895475" y="1617663"/>
              <a:ext cx="287338" cy="2889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546" name="テキスト ボックス 21"/>
            <p:cNvSpPr txBox="1">
              <a:spLocks noChangeArrowheads="1"/>
            </p:cNvSpPr>
            <p:nvPr/>
          </p:nvSpPr>
          <p:spPr bwMode="auto">
            <a:xfrm>
              <a:off x="706438" y="5065713"/>
              <a:ext cx="685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800"/>
                <a:t>7.5</a:t>
              </a:r>
              <a:endParaRPr lang="ja-JP" altLang="en-US" sz="2800"/>
            </a:p>
          </p:txBody>
        </p:sp>
        <p:sp>
          <p:nvSpPr>
            <p:cNvPr id="22547" name="テキスト ボックス 22"/>
            <p:cNvSpPr txBox="1">
              <a:spLocks noChangeArrowheads="1"/>
            </p:cNvSpPr>
            <p:nvPr/>
          </p:nvSpPr>
          <p:spPr bwMode="auto">
            <a:xfrm>
              <a:off x="706438" y="3860800"/>
              <a:ext cx="685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800"/>
                <a:t>8.0</a:t>
              </a:r>
              <a:endParaRPr lang="ja-JP" altLang="en-US" sz="2800"/>
            </a:p>
          </p:txBody>
        </p:sp>
        <p:sp>
          <p:nvSpPr>
            <p:cNvPr id="22548" name="テキスト ボックス 23"/>
            <p:cNvSpPr txBox="1">
              <a:spLocks noChangeArrowheads="1"/>
            </p:cNvSpPr>
            <p:nvPr/>
          </p:nvSpPr>
          <p:spPr bwMode="auto">
            <a:xfrm>
              <a:off x="706438" y="2708275"/>
              <a:ext cx="685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800"/>
                <a:t>8.5</a:t>
              </a:r>
              <a:endParaRPr lang="ja-JP" altLang="en-US" sz="2800"/>
            </a:p>
          </p:txBody>
        </p:sp>
        <p:sp>
          <p:nvSpPr>
            <p:cNvPr id="22549" name="テキスト ボックス 24"/>
            <p:cNvSpPr txBox="1">
              <a:spLocks noChangeArrowheads="1"/>
            </p:cNvSpPr>
            <p:nvPr/>
          </p:nvSpPr>
          <p:spPr bwMode="auto">
            <a:xfrm>
              <a:off x="706438" y="1484313"/>
              <a:ext cx="685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800"/>
                <a:t>9.0</a:t>
              </a:r>
              <a:endParaRPr lang="ja-JP" altLang="en-US" sz="2800"/>
            </a:p>
          </p:txBody>
        </p:sp>
      </p:grpSp>
      <p:sp>
        <p:nvSpPr>
          <p:cNvPr id="22550" name="テキスト ボックス 1"/>
          <p:cNvSpPr txBox="1">
            <a:spLocks noChangeArrowheads="1"/>
          </p:cNvSpPr>
          <p:nvPr/>
        </p:nvSpPr>
        <p:spPr bwMode="auto">
          <a:xfrm>
            <a:off x="2039938" y="343373"/>
            <a:ext cx="68913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dirty="0" err="1"/>
              <a:t>M</a:t>
            </a:r>
            <a:r>
              <a:rPr lang="en-US" altLang="ja-JP" sz="2800" dirty="0" err="1" smtClean="0"/>
              <a:t>etallicity</a:t>
            </a:r>
            <a:r>
              <a:rPr lang="en-US" altLang="ja-JP" sz="2800" dirty="0" smtClean="0"/>
              <a:t> of </a:t>
            </a:r>
            <a:r>
              <a:rPr lang="en-US" altLang="ja-JP" sz="2800" dirty="0"/>
              <a:t>GRB host </a:t>
            </a:r>
            <a:r>
              <a:rPr lang="en-US" altLang="ja-JP" sz="2800" dirty="0" smtClean="0"/>
              <a:t>galaxies</a:t>
            </a:r>
            <a:endParaRPr lang="en-US" altLang="ja-JP" sz="2800" dirty="0"/>
          </a:p>
        </p:txBody>
      </p:sp>
      <p:sp>
        <p:nvSpPr>
          <p:cNvPr id="22551" name="テキスト ボックス 25"/>
          <p:cNvSpPr txBox="1">
            <a:spLocks noChangeArrowheads="1"/>
          </p:cNvSpPr>
          <p:nvPr/>
        </p:nvSpPr>
        <p:spPr bwMode="auto">
          <a:xfrm>
            <a:off x="3326081" y="5149507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err="1"/>
              <a:t>Modjaz</a:t>
            </a:r>
            <a:r>
              <a:rPr lang="en-US" altLang="ja-JP" dirty="0"/>
              <a:t> et al. 2008</a:t>
            </a:r>
            <a:endParaRPr lang="ja-JP" altLang="en-US" dirty="0"/>
          </a:p>
        </p:txBody>
      </p:sp>
      <p:sp>
        <p:nvSpPr>
          <p:cNvPr id="22552" name="テキスト ボックス 26"/>
          <p:cNvSpPr txBox="1">
            <a:spLocks noChangeArrowheads="1"/>
          </p:cNvSpPr>
          <p:nvPr/>
        </p:nvSpPr>
        <p:spPr bwMode="auto">
          <a:xfrm>
            <a:off x="5758602" y="4194901"/>
            <a:ext cx="33853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compared with SN hosts w/o GRBs and normal SF galaxies</a:t>
            </a:r>
            <a:endParaRPr lang="ja-JP" altLang="en-US" sz="2000" dirty="0"/>
          </a:p>
        </p:txBody>
      </p:sp>
      <p:sp>
        <p:nvSpPr>
          <p:cNvPr id="22" name="円/楕円 21"/>
          <p:cNvSpPr/>
          <p:nvPr/>
        </p:nvSpPr>
        <p:spPr>
          <a:xfrm>
            <a:off x="1714630" y="2220106"/>
            <a:ext cx="274436" cy="26254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テキスト ボックス 12"/>
          <p:cNvSpPr txBox="1">
            <a:spLocks noChangeArrowheads="1"/>
          </p:cNvSpPr>
          <p:nvPr/>
        </p:nvSpPr>
        <p:spPr bwMode="auto">
          <a:xfrm>
            <a:off x="1986248" y="2161039"/>
            <a:ext cx="813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SDSS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9626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テキスト ボックス 7"/>
          <p:cNvSpPr txBox="1">
            <a:spLocks noChangeArrowheads="1"/>
          </p:cNvSpPr>
          <p:nvPr/>
        </p:nvSpPr>
        <p:spPr bwMode="auto">
          <a:xfrm>
            <a:off x="737373" y="4526494"/>
            <a:ext cx="38494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Imaginary picture of </a:t>
            </a:r>
            <a:r>
              <a:rPr lang="en-US" altLang="ja-JP" dirty="0" smtClean="0"/>
              <a:t>GRB (T. </a:t>
            </a:r>
            <a:r>
              <a:rPr lang="en-US" altLang="ja-JP" dirty="0" err="1" smtClean="0"/>
              <a:t>Totani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–</a:t>
            </a:r>
            <a:r>
              <a:rPr lang="en-US" altLang="ja-JP" dirty="0"/>
              <a:t>death of </a:t>
            </a:r>
            <a:r>
              <a:rPr lang="en-US" altLang="ja-JP" dirty="0" smtClean="0"/>
              <a:t>a massive </a:t>
            </a:r>
            <a:r>
              <a:rPr lang="en-US" altLang="ja-JP" dirty="0"/>
              <a:t>star–</a:t>
            </a:r>
            <a:endParaRPr lang="ja-JP" altLang="en-US" dirty="0"/>
          </a:p>
        </p:txBody>
      </p:sp>
      <p:pic>
        <p:nvPicPr>
          <p:cNvPr id="10243" name="図 4" descr="grb_image_en_s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273" y="1782591"/>
            <a:ext cx="4660127" cy="280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539768" y="-5681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4927600" y="2072839"/>
            <a:ext cx="421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T</a:t>
            </a:r>
            <a:r>
              <a:rPr lang="en-US" altLang="ja-JP" dirty="0" smtClean="0"/>
              <a:t>heoretical models involving </a:t>
            </a:r>
            <a:r>
              <a:rPr lang="en-US" altLang="ja-JP" dirty="0"/>
              <a:t>the evolution of a single</a:t>
            </a:r>
            <a:r>
              <a:rPr lang="en-US" altLang="ja-JP" dirty="0" smtClean="0"/>
              <a:t>, rapidly </a:t>
            </a:r>
            <a:r>
              <a:rPr lang="en-US" altLang="ja-JP" dirty="0"/>
              <a:t>rotating </a:t>
            </a:r>
            <a:r>
              <a:rPr lang="en-US" altLang="ja-JP" dirty="0" smtClean="0"/>
              <a:t>massive star </a:t>
            </a:r>
            <a:r>
              <a:rPr lang="en-US" altLang="ja-JP" dirty="0"/>
              <a:t>require a</a:t>
            </a:r>
          </a:p>
          <a:p>
            <a:r>
              <a:rPr lang="en-US" altLang="ja-JP" dirty="0"/>
              <a:t>low-</a:t>
            </a:r>
            <a:r>
              <a:rPr lang="en-US" altLang="ja-JP" dirty="0" err="1"/>
              <a:t>metallicity</a:t>
            </a:r>
            <a:r>
              <a:rPr lang="en-US" altLang="ja-JP" dirty="0"/>
              <a:t> environment</a:t>
            </a:r>
            <a:endParaRPr lang="ja-JP" altLang="en-US" dirty="0"/>
          </a:p>
          <a:p>
            <a:endParaRPr lang="en-US" altLang="ja-JP" dirty="0"/>
          </a:p>
          <a:p>
            <a:r>
              <a:rPr lang="en-US" altLang="ja-JP" dirty="0" smtClean="0"/>
              <a:t>e.g</a:t>
            </a:r>
            <a:r>
              <a:rPr lang="en-US" altLang="ja-JP" dirty="0"/>
              <a:t>., </a:t>
            </a:r>
            <a:endParaRPr lang="en-US" altLang="ja-JP" dirty="0" smtClean="0"/>
          </a:p>
          <a:p>
            <a:r>
              <a:rPr lang="en-US" altLang="ja-JP" dirty="0" err="1" smtClean="0"/>
              <a:t>Woosley</a:t>
            </a:r>
            <a:r>
              <a:rPr lang="en-US" altLang="ja-JP" dirty="0" smtClean="0"/>
              <a:t> </a:t>
            </a:r>
            <a:r>
              <a:rPr lang="en-US" altLang="ja-JP" dirty="0"/>
              <a:t>&amp; </a:t>
            </a:r>
            <a:r>
              <a:rPr lang="en-US" altLang="ja-JP" dirty="0" err="1"/>
              <a:t>Heger</a:t>
            </a:r>
            <a:r>
              <a:rPr lang="en-US" altLang="ja-JP" dirty="0"/>
              <a:t> </a:t>
            </a:r>
            <a:r>
              <a:rPr lang="en-US" altLang="ja-JP" dirty="0" smtClean="0"/>
              <a:t>2006</a:t>
            </a:r>
          </a:p>
          <a:p>
            <a:r>
              <a:rPr lang="en-US" altLang="ja-JP" dirty="0" smtClean="0"/>
              <a:t>Yoon </a:t>
            </a:r>
            <a:r>
              <a:rPr lang="en-US" altLang="ja-JP" dirty="0"/>
              <a:t>et al. </a:t>
            </a:r>
            <a:r>
              <a:rPr lang="en-US" altLang="ja-JP" dirty="0" smtClean="0"/>
              <a:t>2006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00300" y="200967"/>
            <a:ext cx="41761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/>
              <a:t>Collapsar</a:t>
            </a:r>
            <a:r>
              <a:rPr kumimoji="1" lang="en-US" altLang="ja-JP" sz="2800" dirty="0" smtClean="0"/>
              <a:t> models require </a:t>
            </a:r>
          </a:p>
          <a:p>
            <a:r>
              <a:rPr kumimoji="1" lang="en-US" altLang="ja-JP" sz="2800" dirty="0" smtClean="0"/>
              <a:t>low-metal environment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600" y="5562600"/>
            <a:ext cx="8280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However, current GRB host samples are strongly biased to optically bright AG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494702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テキスト ボックス 1"/>
          <p:cNvSpPr txBox="1">
            <a:spLocks noChangeArrowheads="1"/>
          </p:cNvSpPr>
          <p:nvPr/>
        </p:nvSpPr>
        <p:spPr bwMode="auto">
          <a:xfrm>
            <a:off x="3005672" y="305070"/>
            <a:ext cx="28263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 dirty="0"/>
              <a:t>“Dark” </a:t>
            </a:r>
            <a:r>
              <a:rPr lang="en-US" altLang="ja-JP" sz="3600" dirty="0" smtClean="0"/>
              <a:t>GRBs</a:t>
            </a:r>
            <a:endParaRPr lang="ja-JP" altLang="en-US" sz="2400" dirty="0"/>
          </a:p>
        </p:txBody>
      </p:sp>
      <p:sp>
        <p:nvSpPr>
          <p:cNvPr id="23565" name="正方形/長方形 7"/>
          <p:cNvSpPr>
            <a:spLocks noChangeArrowheads="1"/>
          </p:cNvSpPr>
          <p:nvPr/>
        </p:nvSpPr>
        <p:spPr bwMode="auto">
          <a:xfrm>
            <a:off x="483146" y="5054737"/>
            <a:ext cx="83407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/>
              <a:t>Significant numbers of dark GRBs</a:t>
            </a:r>
          </a:p>
          <a:p>
            <a:r>
              <a:rPr lang="en-US" altLang="ja-JP" sz="2400">
                <a:sym typeface="Wingdings" pitchFamily="2" charset="2"/>
              </a:rPr>
              <a:t>Properties of Dark GRB hosts remains a mystery</a:t>
            </a:r>
            <a:endParaRPr lang="ja-JP" altLang="en-US" sz="2400"/>
          </a:p>
        </p:txBody>
      </p:sp>
      <p:sp>
        <p:nvSpPr>
          <p:cNvPr id="23566" name="正方形/長方形 16"/>
          <p:cNvSpPr>
            <a:spLocks noChangeArrowheads="1"/>
          </p:cNvSpPr>
          <p:nvPr/>
        </p:nvSpPr>
        <p:spPr bwMode="auto">
          <a:xfrm>
            <a:off x="999083" y="2050987"/>
            <a:ext cx="6337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/>
              <a:t>m</a:t>
            </a:r>
            <a:r>
              <a:rPr lang="en-US" altLang="ja-JP" dirty="0" smtClean="0"/>
              <a:t>akes it difficult to discover </a:t>
            </a:r>
            <a:r>
              <a:rPr lang="en-US" altLang="ja-JP" dirty="0"/>
              <a:t>and </a:t>
            </a:r>
            <a:r>
              <a:rPr lang="en-US" altLang="ja-JP" dirty="0" smtClean="0"/>
              <a:t>identify their </a:t>
            </a:r>
            <a:r>
              <a:rPr lang="en-US" altLang="ja-JP" dirty="0"/>
              <a:t>hosts</a:t>
            </a:r>
            <a:endParaRPr lang="ja-JP" altLang="en-US" dirty="0"/>
          </a:p>
        </p:txBody>
      </p:sp>
      <p:sp>
        <p:nvSpPr>
          <p:cNvPr id="23562" name="正方形/長方形 6"/>
          <p:cNvSpPr>
            <a:spLocks noChangeArrowheads="1"/>
          </p:cNvSpPr>
          <p:nvPr/>
        </p:nvSpPr>
        <p:spPr bwMode="auto">
          <a:xfrm>
            <a:off x="1668923" y="4098483"/>
            <a:ext cx="6337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altLang="ja-JP" dirty="0"/>
              <a:t>http://</a:t>
            </a:r>
            <a:r>
              <a:rPr lang="de-DE" altLang="ja-JP" dirty="0" err="1"/>
              <a:t>www.mpe.mpg.de</a:t>
            </a:r>
            <a:r>
              <a:rPr lang="de-DE" altLang="ja-JP" dirty="0"/>
              <a:t>/~</a:t>
            </a:r>
            <a:r>
              <a:rPr lang="de-DE" altLang="ja-JP" dirty="0" err="1"/>
              <a:t>jcg</a:t>
            </a:r>
            <a:r>
              <a:rPr lang="de-DE" altLang="ja-JP" dirty="0"/>
              <a:t>/</a:t>
            </a:r>
            <a:r>
              <a:rPr lang="de-DE" altLang="ja-JP" dirty="0" err="1"/>
              <a:t>grbgen.html</a:t>
            </a:r>
            <a:endParaRPr lang="de-DE" altLang="ja-JP" dirty="0"/>
          </a:p>
          <a:p>
            <a:r>
              <a:rPr lang="de-DE" altLang="ja-JP" dirty="0" smtClean="0"/>
              <a:t>Jochen </a:t>
            </a:r>
            <a:r>
              <a:rPr lang="de-DE" altLang="ja-JP" dirty="0"/>
              <a:t>Greiner, </a:t>
            </a:r>
            <a:r>
              <a:rPr lang="de-DE" altLang="ja-JP" dirty="0" smtClean="0"/>
              <a:t>31-Aug-2015</a:t>
            </a:r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1007434" y="1429956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shows </a:t>
            </a:r>
            <a:r>
              <a:rPr lang="en-US" altLang="ja-JP" dirty="0"/>
              <a:t>unusually optical faint afterglow</a:t>
            </a:r>
            <a:endParaRPr lang="ja-JP" altLang="en-US" dirty="0"/>
          </a:p>
        </p:txBody>
      </p:sp>
      <p:grpSp>
        <p:nvGrpSpPr>
          <p:cNvPr id="8" name="図形グループ 7"/>
          <p:cNvGrpSpPr/>
          <p:nvPr/>
        </p:nvGrpSpPr>
        <p:grpSpPr>
          <a:xfrm>
            <a:off x="44367" y="2433221"/>
            <a:ext cx="8792204" cy="1725891"/>
            <a:chOff x="44367" y="2489050"/>
            <a:chExt cx="7898390" cy="1386362"/>
          </a:xfrm>
        </p:grpSpPr>
        <p:pic>
          <p:nvPicPr>
            <p:cNvPr id="5" name="図 4" descr="スクリーンショット 2013-10-16 11.20.3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67" y="2489050"/>
              <a:ext cx="7898390" cy="1021627"/>
            </a:xfrm>
            <a:prstGeom prst="rect">
              <a:avLst/>
            </a:prstGeom>
          </p:spPr>
        </p:pic>
        <p:pic>
          <p:nvPicPr>
            <p:cNvPr id="4" name="図 3" descr="スクリーンショット 2015-08-31 17.08.3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14" y="3503683"/>
              <a:ext cx="7591509" cy="371729"/>
            </a:xfrm>
            <a:prstGeom prst="rect">
              <a:avLst/>
            </a:prstGeom>
          </p:spPr>
        </p:pic>
      </p:grpSp>
      <p:sp>
        <p:nvSpPr>
          <p:cNvPr id="9" name="テキスト ボックス 8"/>
          <p:cNvSpPr txBox="1"/>
          <p:nvPr/>
        </p:nvSpPr>
        <p:spPr>
          <a:xfrm>
            <a:off x="342341" y="6113058"/>
            <a:ext cx="8704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Follow up observation with large </a:t>
            </a:r>
            <a:r>
              <a:rPr lang="en-US" altLang="ja-JP" dirty="0"/>
              <a:t>o</a:t>
            </a:r>
            <a:r>
              <a:rPr lang="en-US" altLang="ja-JP" dirty="0" smtClean="0"/>
              <a:t>ptical/near</a:t>
            </a:r>
            <a:r>
              <a:rPr lang="en-US" altLang="ja-JP" dirty="0"/>
              <a:t>-IR </a:t>
            </a:r>
            <a:r>
              <a:rPr lang="en-US" altLang="ja-JP" dirty="0" smtClean="0"/>
              <a:t>telescope is getting more important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876300" y="2844800"/>
            <a:ext cx="1231900" cy="125368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721100" y="2844800"/>
            <a:ext cx="1714500" cy="125368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01850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89" y="1427352"/>
            <a:ext cx="8424936" cy="540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2075721" y="419028"/>
            <a:ext cx="55214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High-metal dark GRB hosts!?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41293" y="5707170"/>
            <a:ext cx="205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levesque</a:t>
            </a:r>
            <a:r>
              <a:rPr kumimoji="1" lang="en-US" altLang="ja-JP" dirty="0" smtClean="0"/>
              <a:t> et al. 2010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4813701" y="2795504"/>
            <a:ext cx="288032" cy="28803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16533" y="1931408"/>
            <a:ext cx="1345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</a:rPr>
              <a:t>100418A</a:t>
            </a:r>
          </a:p>
          <a:p>
            <a:r>
              <a:rPr lang="en-US" altLang="ja-JP" sz="2400" dirty="0" smtClean="0">
                <a:solidFill>
                  <a:srgbClr val="7030A0"/>
                </a:solidFill>
              </a:rPr>
              <a:t>(z=0.624)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501333" y="3371568"/>
            <a:ext cx="21602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89365" y="3227552"/>
            <a:ext cx="2081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DEEP2 Survey </a:t>
            </a:r>
          </a:p>
          <a:p>
            <a:r>
              <a:rPr kumimoji="1" lang="en-US" altLang="ja-JP" dirty="0" smtClean="0"/>
              <a:t>(0.4 &lt; z &lt; 1.0)</a:t>
            </a:r>
          </a:p>
          <a:p>
            <a:r>
              <a:rPr lang="en-US" altLang="ja-JP" dirty="0" smtClean="0"/>
              <a:t>Abraham et al. 2004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>
            <a:stCxn id="16" idx="0"/>
          </p:cNvCxnSpPr>
          <p:nvPr/>
        </p:nvCxnSpPr>
        <p:spPr>
          <a:xfrm flipH="1" flipV="1">
            <a:off x="5965829" y="3155544"/>
            <a:ext cx="624977" cy="1656184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821813" y="4811728"/>
            <a:ext cx="153798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Erb</a:t>
            </a:r>
            <a:r>
              <a:rPr kumimoji="1" lang="en-US" altLang="ja-JP" dirty="0" smtClean="0"/>
              <a:t> et al. 2006</a:t>
            </a:r>
          </a:p>
          <a:p>
            <a:r>
              <a:rPr lang="en-US" altLang="ja-JP" dirty="0" smtClean="0"/>
              <a:t>(z </a:t>
            </a:r>
            <a:r>
              <a:rPr lang="ja-JP" altLang="en-US" dirty="0" smtClean="0"/>
              <a:t>～</a:t>
            </a:r>
            <a:r>
              <a:rPr lang="en-US" altLang="ja-JP" dirty="0" smtClean="0"/>
              <a:t> 2)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 rot="-5400000">
            <a:off x="6931" y="2129666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(KK04)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86645" y="257018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(dark GRB)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42629" y="3515584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(dark GRB)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1069285" y="3803616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1141293" y="4091648"/>
            <a:ext cx="237757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critical </a:t>
            </a:r>
            <a:r>
              <a:rPr kumimoji="1" lang="en-US" altLang="ja-JP" sz="2400" dirty="0" err="1" smtClean="0"/>
              <a:t>metallicity</a:t>
            </a:r>
            <a:endParaRPr kumimoji="1" lang="ja-JP" altLang="en-US" sz="2400" dirty="0"/>
          </a:p>
        </p:txBody>
      </p:sp>
      <p:cxnSp>
        <p:nvCxnSpPr>
          <p:cNvPr id="31" name="直線矢印コネクタ 30"/>
          <p:cNvCxnSpPr/>
          <p:nvPr/>
        </p:nvCxnSpPr>
        <p:spPr>
          <a:xfrm flipV="1">
            <a:off x="1573341" y="3803616"/>
            <a:ext cx="0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/楕円 29"/>
          <p:cNvSpPr/>
          <p:nvPr/>
        </p:nvSpPr>
        <p:spPr>
          <a:xfrm>
            <a:off x="6757917" y="214743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6397877" y="3371568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4031160" y="1643376"/>
            <a:ext cx="2549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>
                <a:solidFill>
                  <a:srgbClr val="7030A0"/>
                </a:solidFill>
              </a:rPr>
              <a:t>Niino</a:t>
            </a:r>
            <a:r>
              <a:rPr lang="en-US" altLang="ja-JP" sz="2000" dirty="0" smtClean="0">
                <a:solidFill>
                  <a:srgbClr val="7030A0"/>
                </a:solidFill>
              </a:rPr>
              <a:t>+ T. H. et al. 2012</a:t>
            </a:r>
          </a:p>
        </p:txBody>
      </p:sp>
    </p:spTree>
    <p:extLst>
      <p:ext uri="{BB962C8B-B14F-4D97-AF65-F5344CB8AC3E}">
        <p14:creationId xmlns:p14="http://schemas.microsoft.com/office/powerpoint/2010/main" val="391797673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sp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5464" y="1641820"/>
            <a:ext cx="5567787" cy="486457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995562" y="123087"/>
            <a:ext cx="567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Near-IR Spec of Dark GRB 080325 host with Subaru/MOIRCS</a:t>
            </a:r>
            <a:endParaRPr kumimoji="1" lang="ja-JP" altLang="en-US" sz="2800" dirty="0"/>
          </a:p>
        </p:txBody>
      </p:sp>
      <p:pic>
        <p:nvPicPr>
          <p:cNvPr id="7" name="図 6" descr="HST_J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9" t="31908" r="13986" b="21727"/>
          <a:stretch/>
        </p:blipFill>
        <p:spPr>
          <a:xfrm rot="10800000">
            <a:off x="126493" y="1499565"/>
            <a:ext cx="2344243" cy="3020320"/>
          </a:xfrm>
          <a:prstGeom prst="rect">
            <a:avLst/>
          </a:prstGeom>
        </p:spPr>
      </p:pic>
      <p:pic>
        <p:nvPicPr>
          <p:cNvPr id="8" name="図 7" descr="MOIRCS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8" y="4537464"/>
            <a:ext cx="2064246" cy="2064246"/>
          </a:xfrm>
          <a:prstGeom prst="rect">
            <a:avLst/>
          </a:prstGeom>
        </p:spPr>
      </p:pic>
      <p:sp>
        <p:nvSpPr>
          <p:cNvPr id="10" name="右大かっこ 9"/>
          <p:cNvSpPr/>
          <p:nvPr/>
        </p:nvSpPr>
        <p:spPr>
          <a:xfrm>
            <a:off x="2316334" y="3354728"/>
            <a:ext cx="394117" cy="762513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大かっこ 10"/>
          <p:cNvSpPr/>
          <p:nvPr/>
        </p:nvSpPr>
        <p:spPr>
          <a:xfrm>
            <a:off x="2316334" y="1898120"/>
            <a:ext cx="394117" cy="115841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カギ線コネクタ 12"/>
          <p:cNvCxnSpPr/>
          <p:nvPr/>
        </p:nvCxnSpPr>
        <p:spPr>
          <a:xfrm>
            <a:off x="2685271" y="2440328"/>
            <a:ext cx="1766367" cy="9144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カギ線コネクタ 13"/>
          <p:cNvCxnSpPr/>
          <p:nvPr/>
        </p:nvCxnSpPr>
        <p:spPr>
          <a:xfrm>
            <a:off x="2710451" y="3605485"/>
            <a:ext cx="1741187" cy="129333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32869" y="6506488"/>
            <a:ext cx="298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Spec with Subaru/MOIRCS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152706" y="1384684"/>
            <a:ext cx="3591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Dark GRB </a:t>
            </a:r>
            <a:r>
              <a:rPr lang="en-US" altLang="ja-JP" dirty="0"/>
              <a:t>080325 </a:t>
            </a:r>
            <a:r>
              <a:rPr lang="en-US" altLang="ja-JP" dirty="0" smtClean="0"/>
              <a:t>host at z=1.78 </a:t>
            </a:r>
            <a:endParaRPr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9315" y="4045220"/>
            <a:ext cx="2194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HST image (1.2um)</a:t>
            </a:r>
            <a:endParaRPr kumimoji="1" lang="ja-JP" altLang="en-US" dirty="0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292406" y="2440328"/>
            <a:ext cx="0" cy="101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26493" y="3456328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29423" y="2030954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848600" y="6525510"/>
            <a:ext cx="1243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TH+ 2015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923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z_SF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5841" y="683881"/>
            <a:ext cx="5268244" cy="6858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883922" y="497078"/>
            <a:ext cx="6012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Star </a:t>
            </a:r>
            <a:r>
              <a:rPr lang="en-US" altLang="ja-JP" sz="2800" dirty="0"/>
              <a:t>F</a:t>
            </a:r>
            <a:r>
              <a:rPr kumimoji="1" lang="en-US" altLang="ja-JP" sz="2800" dirty="0" smtClean="0"/>
              <a:t>ormation Rate of host galaxies</a:t>
            </a:r>
            <a:endParaRPr kumimoji="1" lang="ja-JP" altLang="en-US" sz="2800" dirty="0"/>
          </a:p>
        </p:txBody>
      </p:sp>
      <p:sp>
        <p:nvSpPr>
          <p:cNvPr id="5" name="正方形/長方形 4"/>
          <p:cNvSpPr/>
          <p:nvPr/>
        </p:nvSpPr>
        <p:spPr>
          <a:xfrm>
            <a:off x="6949763" y="1697335"/>
            <a:ext cx="2245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The SFR of the host is typical among GRB host galaxies and SF </a:t>
            </a:r>
            <a:r>
              <a:rPr lang="en-US" altLang="ja-JP" dirty="0" smtClean="0"/>
              <a:t>galaxies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84800" y="5611110"/>
            <a:ext cx="1243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TH+ 2015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203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mass-me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6472" y="463576"/>
            <a:ext cx="5512019" cy="727683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869968" y="550746"/>
            <a:ext cx="601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``Mass-</a:t>
            </a:r>
            <a:r>
              <a:rPr kumimoji="1" lang="en-US" altLang="ja-JP" sz="2400" dirty="0" err="1" smtClean="0"/>
              <a:t>metallicity</a:t>
            </a:r>
            <a:r>
              <a:rPr kumimoji="1" lang="en-US" altLang="ja-JP" sz="2400" dirty="0" smtClean="0"/>
              <a:t> relation’’ of host galaxies</a:t>
            </a:r>
            <a:endParaRPr kumimoji="1"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7226300" y="1505635"/>
            <a:ext cx="1917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The </a:t>
            </a:r>
            <a:r>
              <a:rPr lang="en-US" altLang="ja-JP" dirty="0" err="1"/>
              <a:t>metallicity</a:t>
            </a:r>
            <a:r>
              <a:rPr lang="en-US" altLang="ja-JP" dirty="0"/>
              <a:t> is fairly high among GRB hosts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88200" y="3263900"/>
            <a:ext cx="2044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The mass </a:t>
            </a:r>
            <a:r>
              <a:rPr kumimoji="1" lang="en-US" altLang="ja-JP" dirty="0" err="1" smtClean="0"/>
              <a:t>metallicity</a:t>
            </a:r>
            <a:r>
              <a:rPr kumimoji="1" lang="en-US" altLang="ja-JP" dirty="0" smtClean="0"/>
              <a:t> relation of normal SF galaxies evolves with redshift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15000" y="4556562"/>
            <a:ext cx="1243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TH+ 2015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6917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既定の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既定のテーマ.thmx</Template>
  <TotalTime>1781</TotalTime>
  <Words>756</Words>
  <Application>Microsoft Macintosh PowerPoint</Application>
  <PresentationFormat>画面に合わせる (4:3)</PresentationFormat>
  <Paragraphs>110</Paragraphs>
  <Slides>13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既定のテーマ</vt:lpstr>
      <vt:lpstr>The Star Formation Rate and Metallicity of the Host Galaxy of the Dark GRB 080325 at z=1.78 followed by the short gamma-ray bursts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Hashimoto Tetsuya</dc:creator>
  <cp:lastModifiedBy>nagataki abblab</cp:lastModifiedBy>
  <cp:revision>100</cp:revision>
  <dcterms:created xsi:type="dcterms:W3CDTF">2015-08-31T01:43:53Z</dcterms:created>
  <dcterms:modified xsi:type="dcterms:W3CDTF">2015-09-04T06:05:06Z</dcterms:modified>
</cp:coreProperties>
</file>