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1" r:id="rId4"/>
    <p:sldId id="257" r:id="rId5"/>
    <p:sldId id="258" r:id="rId6"/>
    <p:sldId id="269" r:id="rId7"/>
    <p:sldId id="268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3" r:id="rId21"/>
    <p:sldId id="282" r:id="rId22"/>
    <p:sldId id="260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019"/>
    <a:srgbClr val="061995"/>
    <a:srgbClr val="008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4660"/>
  </p:normalViewPr>
  <p:slideViewPr>
    <p:cSldViewPr>
      <p:cViewPr varScale="1">
        <p:scale>
          <a:sx n="104" d="100"/>
          <a:sy n="104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ED769F0-C276-4A3B-B80C-DE32E8C02468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5F495AC-23F9-453A-AF42-B37D7055F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top</a:t>
            </a:r>
            <a:r>
              <a:rPr lang="en-US" baseline="0" dirty="0" smtClean="0"/>
              <a:t> two rows.  Explain what is being displayed.  Point out strength of magnetic field (approaching or exceeding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 = 0.1) and number of particles upstream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AC-23F9-453A-AF42-B37D7055FA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agreement with PIC</a:t>
            </a:r>
            <a:r>
              <a:rPr lang="en-US" baseline="0" dirty="0" smtClean="0"/>
              <a:t> results out to gamma of ~100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AC-23F9-453A-AF42-B37D7055FA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AC-23F9-453A-AF42-B37D7055FA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“Now, back to our results…”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AC-23F9-453A-AF42-B37D7055FA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that this is a 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AC-23F9-453A-AF42-B37D7055FA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AC-23F9-453A-AF42-B37D7055FA1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3736" y="381000"/>
            <a:ext cx="0" cy="6096000"/>
          </a:xfrm>
          <a:prstGeom prst="line">
            <a:avLst/>
          </a:prstGeom>
          <a:ln w="38100" cap="rnd">
            <a:solidFill>
              <a:srgbClr val="061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173736"/>
            <a:ext cx="8534400" cy="0"/>
          </a:xfrm>
          <a:prstGeom prst="line">
            <a:avLst/>
          </a:prstGeom>
          <a:ln w="38100" cap="rnd">
            <a:solidFill>
              <a:srgbClr val="061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533400" y="219456"/>
            <a:ext cx="8305800" cy="0"/>
          </a:xfrm>
          <a:prstGeom prst="line">
            <a:avLst/>
          </a:prstGeom>
          <a:ln w="38100" cap="rnd">
            <a:solidFill>
              <a:srgbClr val="088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19456" y="762000"/>
            <a:ext cx="0" cy="5791200"/>
          </a:xfrm>
          <a:prstGeom prst="line">
            <a:avLst/>
          </a:prstGeom>
          <a:ln w="38100" cap="rnd">
            <a:solidFill>
              <a:srgbClr val="088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School Stuff\Professional\Presentations\Summer 2013 RIKEN group meeting\RIKEN_logo_noborder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5448"/>
            <a:ext cx="457200" cy="7785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143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Efficient Shock Acceleration of Ions &amp; Electrons in the Afterglow Phase of GRBs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410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 Warren</a:t>
            </a:r>
          </a:p>
          <a:p>
            <a:r>
              <a:rPr lang="en-US" dirty="0" smtClean="0"/>
              <a:t>RIKEN – ABBL</a:t>
            </a:r>
          </a:p>
          <a:p>
            <a:r>
              <a:rPr lang="en-US" dirty="0" smtClean="0"/>
              <a:t>GRB Workshop 2015</a:t>
            </a:r>
          </a:p>
          <a:p>
            <a:r>
              <a:rPr lang="en-US" dirty="0" smtClean="0"/>
              <a:t>31 Aug 2015</a:t>
            </a:r>
            <a:endParaRPr lang="en-US" dirty="0"/>
          </a:p>
        </p:txBody>
      </p:sp>
      <p:pic>
        <p:nvPicPr>
          <p:cNvPr id="1026" name="Picture 2" descr="C:\School Stuff\Professional\Conferences\2015 RIKEN GRB conference\Curran2010_Ta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4290432" cy="1707028"/>
          </a:xfrm>
          <a:prstGeom prst="rect">
            <a:avLst/>
          </a:prstGeom>
          <a:noFill/>
        </p:spPr>
      </p:pic>
      <p:pic>
        <p:nvPicPr>
          <p:cNvPr id="1027" name="Picture 3" descr="C:\School Stuff\Professional\Conferences\2015 RIKEN GRB conference\Ryan2015_Fig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917020" cy="3071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27432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Ryan et al. (2015) (2015ApJ...806...15Z)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438400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Curran et al. (2010) (2010ApJ...716L.135C)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School Stuff\Professional\Presentations\201508 - RIKEN GRB conference\EWB2013_Fig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442300" cy="48694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Nonlinear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Effects of NLDSA on spectrum of CR</a:t>
            </a:r>
            <a:br>
              <a:rPr lang="en-US" sz="2400" dirty="0" smtClean="0"/>
            </a:br>
            <a:r>
              <a:rPr lang="en-US" sz="2400" dirty="0" smtClean="0"/>
              <a:t>protons: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Fewer CRs at any particular energy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400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Region of steep decay before</a:t>
            </a:r>
            <a:br>
              <a:rPr lang="en-US" sz="2400" dirty="0" smtClean="0"/>
            </a:br>
            <a:r>
              <a:rPr lang="en-US" sz="2400" dirty="0" smtClean="0"/>
              <a:t>   spectrum flattens to ≈p</a:t>
            </a:r>
            <a:r>
              <a:rPr lang="en-US" sz="2400" baseline="30000" dirty="0" smtClean="0"/>
              <a:t>-4.23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400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Approx. 30% of energy in CRs, so</a:t>
            </a:r>
            <a:br>
              <a:rPr lang="en-US" sz="2400" dirty="0" smtClean="0"/>
            </a:br>
            <a:r>
              <a:rPr lang="en-US" sz="2400" dirty="0" smtClean="0"/>
              <a:t>   acceleration still very efficient</a:t>
            </a:r>
          </a:p>
        </p:txBody>
      </p:sp>
      <p:sp useBgFill="1">
        <p:nvSpPr>
          <p:cNvPr id="5" name="Rectangle 4"/>
          <p:cNvSpPr/>
          <p:nvPr/>
        </p:nvSpPr>
        <p:spPr>
          <a:xfrm>
            <a:off x="4495800" y="5410200"/>
            <a:ext cx="46482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5867400" y="1600200"/>
            <a:ext cx="68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0668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Ellison et al. (2013) (2013ApJ...776...46E)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School Stuff\Professional\Presentations\201508 - RIKEN GRB conference\EWB2013_Fig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443984" cy="48535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381000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Nonlinear DSA in </a:t>
            </a:r>
            <a:r>
              <a:rPr lang="en-US" sz="3000" b="1" u="sng" dirty="0" err="1" smtClean="0"/>
              <a:t>trans</a:t>
            </a:r>
            <a:r>
              <a:rPr lang="en-US" sz="3000" b="1" dirty="0" err="1" smtClean="0"/>
              <a:t>relativistic</a:t>
            </a:r>
            <a:r>
              <a:rPr lang="en-US" sz="3000" b="1" dirty="0" smtClean="0"/>
              <a:t> shocks</a:t>
            </a:r>
            <a:endParaRPr lang="en-US" sz="3000" b="1" dirty="0"/>
          </a:p>
        </p:txBody>
      </p:sp>
      <p:sp useBgFill="1">
        <p:nvSpPr>
          <p:cNvPr id="5" name="Rectangle 4"/>
          <p:cNvSpPr/>
          <p:nvPr/>
        </p:nvSpPr>
        <p:spPr>
          <a:xfrm>
            <a:off x="4495800" y="5410200"/>
            <a:ext cx="4495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6172200" y="1600200"/>
            <a:ext cx="68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Monte Carlo approach can probe</a:t>
            </a:r>
            <a:br>
              <a:rPr lang="en-US" sz="2400" dirty="0" smtClean="0"/>
            </a:br>
            <a:r>
              <a:rPr lang="en-US" sz="2400" dirty="0" smtClean="0"/>
              <a:t>DSA in regimes PIC simulations have</a:t>
            </a:r>
            <a:br>
              <a:rPr lang="en-US" sz="2400" dirty="0" smtClean="0"/>
            </a:br>
            <a:r>
              <a:rPr lang="en-US" sz="2400" dirty="0" smtClean="0"/>
              <a:t>difficulty with, e.g. mildly relativistic</a:t>
            </a:r>
            <a:br>
              <a:rPr lang="en-US" sz="2400" dirty="0" smtClean="0"/>
            </a:br>
            <a:r>
              <a:rPr lang="en-US" sz="2400" dirty="0" smtClean="0"/>
              <a:t>shocks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err="1" smtClean="0"/>
              <a:t>Accel</a:t>
            </a:r>
            <a:r>
              <a:rPr lang="en-US" sz="2400" dirty="0" smtClean="0"/>
              <a:t> efficiency &gt;50%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Spectrum of CRs shows hint of</a:t>
            </a:r>
            <a:br>
              <a:rPr lang="en-US" sz="2400" dirty="0" smtClean="0"/>
            </a:br>
            <a:r>
              <a:rPr lang="en-US" sz="2400" dirty="0" smtClean="0"/>
              <a:t>concavity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Suggests smooth transition between</a:t>
            </a:r>
            <a:br>
              <a:rPr lang="en-US" sz="2400" dirty="0" smtClean="0"/>
            </a:br>
            <a:r>
              <a:rPr lang="en-US" sz="2400" dirty="0" smtClean="0"/>
              <a:t>NLDSA at </a:t>
            </a:r>
            <a:r>
              <a:rPr lang="en-US" sz="2400" dirty="0" err="1" smtClean="0"/>
              <a:t>rel</a:t>
            </a:r>
            <a:r>
              <a:rPr lang="en-US" sz="2400" dirty="0" smtClean="0"/>
              <a:t> speeds and non-</a:t>
            </a:r>
            <a:r>
              <a:rPr lang="en-US" sz="2400" dirty="0" err="1" smtClean="0"/>
              <a:t>rel</a:t>
            </a:r>
            <a:r>
              <a:rPr lang="en-US" sz="2400" dirty="0" smtClean="0"/>
              <a:t> speeds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0668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Ellison et al. (2013) (2013ApJ...776...46E)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Nonlinear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As shock slows, CR spectrum</a:t>
            </a:r>
            <a:br>
              <a:rPr lang="en-US" sz="2400" dirty="0" smtClean="0"/>
            </a:br>
            <a:r>
              <a:rPr lang="en-US" sz="2400" dirty="0" smtClean="0"/>
              <a:t>changes too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Single-index approach to CR</a:t>
            </a:r>
            <a:br>
              <a:rPr lang="en-US" sz="2400" dirty="0" smtClean="0"/>
            </a:br>
            <a:r>
              <a:rPr lang="en-US" sz="2400" dirty="0" smtClean="0"/>
              <a:t>energy distribution may not</a:t>
            </a:r>
            <a:br>
              <a:rPr lang="en-US" sz="2400" dirty="0" smtClean="0"/>
            </a:br>
            <a:r>
              <a:rPr lang="en-US" sz="2400" dirty="0" smtClean="0"/>
              <a:t>hold at any given instant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Very unlikely to hold across</a:t>
            </a:r>
            <a:br>
              <a:rPr lang="en-US" sz="2400" dirty="0" smtClean="0"/>
            </a:br>
            <a:r>
              <a:rPr lang="en-US" sz="2400" dirty="0" smtClean="0"/>
              <a:t>extended observations of</a:t>
            </a:r>
            <a:br>
              <a:rPr lang="en-US" sz="2400" dirty="0" smtClean="0"/>
            </a:br>
            <a:r>
              <a:rPr lang="en-US" sz="2400" dirty="0" smtClean="0"/>
              <a:t>GRB afterglows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But what about electrons?</a:t>
            </a:r>
          </a:p>
        </p:txBody>
      </p:sp>
      <p:pic>
        <p:nvPicPr>
          <p:cNvPr id="6146" name="Picture 2" descr="C:\School Stuff\Professional\Presentations\201508 - RIKEN GRB conference\EWB2013_Fig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550685" cy="4831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990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Ellison et al. (2013) (2013ApJ...776...46E)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Electron acceleration </a:t>
            </a:r>
            <a:r>
              <a:rPr lang="en-US" sz="2400" u="sng" dirty="0" smtClean="0"/>
              <a:t>much</a:t>
            </a:r>
            <a:r>
              <a:rPr lang="en-US" sz="2400" dirty="0" smtClean="0"/>
              <a:t> less</a:t>
            </a:r>
            <a:br>
              <a:rPr lang="en-US" sz="2400" dirty="0" smtClean="0"/>
            </a:br>
            <a:r>
              <a:rPr lang="en-US" sz="2400" dirty="0" smtClean="0"/>
              <a:t>efficient than proton acceleration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Without energy transfer from ions,</a:t>
            </a:r>
            <a:br>
              <a:rPr lang="en-US" sz="2400" dirty="0" smtClean="0"/>
            </a:br>
            <a:r>
              <a:rPr lang="en-US" sz="2400" dirty="0" smtClean="0"/>
              <a:t>GRB afterglow would be extremely</a:t>
            </a:r>
            <a:br>
              <a:rPr lang="en-US" sz="2400" dirty="0" smtClean="0"/>
            </a:br>
            <a:r>
              <a:rPr lang="en-US" sz="2400" dirty="0" smtClean="0"/>
              <a:t>faint</a:t>
            </a:r>
          </a:p>
        </p:txBody>
      </p:sp>
      <p:pic>
        <p:nvPicPr>
          <p:cNvPr id="7170" name="Picture 2" descr="C:\School Stuff\Professional\Presentations\201508 - RIKEN GRB conference\WEBL2015_fi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07939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9906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Warren et al. (2015) (2015MNRAS.452..431W)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Electron acceleration </a:t>
            </a:r>
            <a:r>
              <a:rPr lang="en-US" sz="2400" u="sng" dirty="0" smtClean="0"/>
              <a:t>much</a:t>
            </a:r>
            <a:r>
              <a:rPr lang="en-US" sz="2400" dirty="0" smtClean="0"/>
              <a:t> less</a:t>
            </a:r>
            <a:br>
              <a:rPr lang="en-US" sz="2400" dirty="0" smtClean="0"/>
            </a:br>
            <a:r>
              <a:rPr lang="en-US" sz="2400" dirty="0" smtClean="0"/>
              <a:t>efficient than proton acceleration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Without energy transfer from ions,</a:t>
            </a:r>
            <a:br>
              <a:rPr lang="en-US" sz="2400" dirty="0" smtClean="0"/>
            </a:br>
            <a:r>
              <a:rPr lang="en-US" sz="2400" dirty="0" smtClean="0"/>
              <a:t>GRB afterglow would be extremely</a:t>
            </a:r>
            <a:br>
              <a:rPr lang="en-US" sz="2400" dirty="0" smtClean="0"/>
            </a:br>
            <a:r>
              <a:rPr lang="en-US" sz="2400" dirty="0" smtClean="0"/>
              <a:t>faint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PIC simulations (</a:t>
            </a:r>
            <a:r>
              <a:rPr lang="en-US" sz="2400" dirty="0" err="1" smtClean="0"/>
              <a:t>Sironi</a:t>
            </a:r>
            <a:r>
              <a:rPr lang="en-US" sz="2400" dirty="0" smtClean="0"/>
              <a:t>+ 2013,</a:t>
            </a:r>
            <a:br>
              <a:rPr lang="en-US" sz="2400" dirty="0" smtClean="0"/>
            </a:br>
            <a:r>
              <a:rPr lang="en-US" sz="2400" dirty="0" err="1" smtClean="0"/>
              <a:t>Ardaneh</a:t>
            </a:r>
            <a:r>
              <a:rPr lang="en-US" sz="2400" dirty="0" smtClean="0"/>
              <a:t>+ 2015) show that this</a:t>
            </a:r>
            <a:br>
              <a:rPr lang="en-US" sz="2400" dirty="0" smtClean="0"/>
            </a:br>
            <a:r>
              <a:rPr lang="en-US" sz="2400" dirty="0" smtClean="0"/>
              <a:t>transfer does occur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As much as 40% of bulk kinetic</a:t>
            </a:r>
            <a:br>
              <a:rPr lang="en-US" sz="2400" dirty="0" smtClean="0"/>
            </a:br>
            <a:r>
              <a:rPr lang="en-US" sz="2400" dirty="0" smtClean="0"/>
              <a:t>energy deposited into electrons</a:t>
            </a:r>
          </a:p>
        </p:txBody>
      </p:sp>
      <p:pic>
        <p:nvPicPr>
          <p:cNvPr id="4" name="Picture 2" descr="C:\School Stuff\Professional\Presentations\201508 - RIKEN GRB conference\SSA2013_Fi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800596" cy="5665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762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Sironi</a:t>
            </a:r>
            <a:r>
              <a:rPr lang="en-US" sz="1000" dirty="0" smtClean="0"/>
              <a:t> et al. (2013) (</a:t>
            </a:r>
            <a:r>
              <a:rPr lang="en-US" sz="1000" dirty="0"/>
              <a:t>2013ApJ...771...54S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8195" name="Picture 3" descr="C:\School Stuff\Professional\Presentations\201508 - RIKEN GRB conference\SSA2013_Fig1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539777" cy="237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Electron acceleration </a:t>
            </a:r>
            <a:r>
              <a:rPr lang="en-US" sz="2400" u="sng" dirty="0" smtClean="0"/>
              <a:t>much</a:t>
            </a:r>
            <a:r>
              <a:rPr lang="en-US" sz="2400" dirty="0" smtClean="0"/>
              <a:t> less</a:t>
            </a:r>
            <a:br>
              <a:rPr lang="en-US" sz="2400" dirty="0" smtClean="0"/>
            </a:br>
            <a:r>
              <a:rPr lang="en-US" sz="2400" dirty="0" smtClean="0"/>
              <a:t>efficient than proton acceleration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Without energy transfer from ions,</a:t>
            </a:r>
            <a:br>
              <a:rPr lang="en-US" sz="2400" dirty="0" smtClean="0"/>
            </a:br>
            <a:r>
              <a:rPr lang="en-US" sz="2400" dirty="0" smtClean="0"/>
              <a:t>GRB afterglow would be extremely</a:t>
            </a:r>
            <a:br>
              <a:rPr lang="en-US" sz="2400" dirty="0" smtClean="0"/>
            </a:br>
            <a:r>
              <a:rPr lang="en-US" sz="2400" dirty="0" smtClean="0"/>
              <a:t>faint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Even 15% transfer causes 1000x</a:t>
            </a:r>
            <a:br>
              <a:rPr lang="en-US" sz="2400" dirty="0" smtClean="0"/>
            </a:br>
            <a:r>
              <a:rPr lang="en-US" sz="2400" dirty="0" smtClean="0"/>
              <a:t>increase in electron presence, but</a:t>
            </a:r>
            <a:br>
              <a:rPr lang="en-US" sz="2400" dirty="0" smtClean="0"/>
            </a:br>
            <a:r>
              <a:rPr lang="en-US" sz="2400" dirty="0" smtClean="0"/>
              <a:t>minimal change to protons</a:t>
            </a:r>
          </a:p>
        </p:txBody>
      </p:sp>
      <p:pic>
        <p:nvPicPr>
          <p:cNvPr id="4" name="Picture 2" descr="C:\School Stuff\Professional\Presentations\201508 - RIKEN GRB conference\WEBL2015_fi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907939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9906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Warren et al. (2015) (2015MNRAS.452..431W)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School Stuff\Professional\Presentations\201508 - RIKEN GRB conference\EWB2013_Fig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442300" cy="4869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00800" y="10668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Ellison et al. (2013) (2013ApJ...776...46E)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For protons, not much difference</a:t>
            </a:r>
            <a:br>
              <a:rPr lang="en-US" sz="2400" dirty="0" smtClean="0"/>
            </a:br>
            <a:r>
              <a:rPr lang="en-US" sz="2400" dirty="0" smtClean="0"/>
              <a:t>between unmodified DSA and</a:t>
            </a:r>
            <a:br>
              <a:rPr lang="en-US" sz="2400" dirty="0" smtClean="0"/>
            </a:br>
            <a:r>
              <a:rPr lang="en-US" sz="2400" dirty="0" smtClean="0"/>
              <a:t>nonlinear DSA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chool Stuff\Professional\Presentations\201508 - RIKEN GRB conference\WEBL2015_fi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589212" cy="55071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For protons, not much difference</a:t>
            </a:r>
            <a:br>
              <a:rPr lang="en-US" sz="2400" dirty="0" smtClean="0"/>
            </a:br>
            <a:r>
              <a:rPr lang="en-US" sz="2400" dirty="0" smtClean="0"/>
              <a:t>between unmodified DSA and</a:t>
            </a:r>
            <a:br>
              <a:rPr lang="en-US" sz="2400" dirty="0" smtClean="0"/>
            </a:br>
            <a:r>
              <a:rPr lang="en-US" sz="2400" dirty="0" smtClean="0"/>
              <a:t>nonlinear DSA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For electrons, difference is stark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&gt;100x fewer electron CRs at</a:t>
            </a:r>
            <a:br>
              <a:rPr lang="en-US" sz="2400" dirty="0" smtClean="0"/>
            </a:br>
            <a:r>
              <a:rPr lang="en-US" sz="2400" dirty="0" smtClean="0"/>
              <a:t>   highest energies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400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No clear power law in</a:t>
            </a:r>
            <a:br>
              <a:rPr lang="en-US" sz="2400" dirty="0" smtClean="0"/>
            </a:br>
            <a:r>
              <a:rPr lang="en-US" sz="2400" dirty="0" smtClean="0"/>
              <a:t>   NL electron spectrum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9144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Warren et al. (2015) (2015MNRAS.452..431W)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724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 energy</a:t>
            </a:r>
            <a:br>
              <a:rPr lang="en-US" dirty="0" smtClean="0"/>
            </a:br>
            <a:r>
              <a:rPr lang="en-US" dirty="0" smtClean="0"/>
              <a:t>transferred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29200" y="2590800"/>
            <a:ext cx="1219200" cy="2286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29200" y="4495800"/>
            <a:ext cx="1219200" cy="381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Difference in electron spectrum</a:t>
            </a:r>
            <a:br>
              <a:rPr lang="en-US" sz="2400" dirty="0" smtClean="0"/>
            </a:br>
            <a:r>
              <a:rPr lang="en-US" sz="2400" dirty="0" smtClean="0"/>
              <a:t>visible in broadband photon spectrum</a:t>
            </a:r>
            <a:br>
              <a:rPr lang="en-US" sz="2400" dirty="0" smtClean="0"/>
            </a:br>
            <a:r>
              <a:rPr lang="en-US" sz="2400" dirty="0" smtClean="0"/>
              <a:t>as well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Thermal peak in synchrotron (from</a:t>
            </a:r>
            <a:br>
              <a:rPr lang="en-US" sz="2400" dirty="0" smtClean="0"/>
            </a:br>
            <a:r>
              <a:rPr lang="en-US" sz="2400" dirty="0" smtClean="0"/>
              <a:t>non-CR electrons) strongly enhanced</a:t>
            </a:r>
            <a:br>
              <a:rPr lang="en-US" sz="2400" dirty="0" smtClean="0"/>
            </a:br>
            <a:r>
              <a:rPr lang="en-US" sz="2400" dirty="0" smtClean="0"/>
              <a:t>in nonlinear model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Early bump in radio/microwave may</a:t>
            </a:r>
            <a:br>
              <a:rPr lang="en-US" sz="2400" dirty="0" smtClean="0"/>
            </a:br>
            <a:r>
              <a:rPr lang="en-US" sz="2400" dirty="0" smtClean="0"/>
              <a:t>reflect shape of thermal peak &amp; offer</a:t>
            </a:r>
            <a:br>
              <a:rPr lang="en-US" sz="2400" dirty="0" smtClean="0"/>
            </a:br>
            <a:r>
              <a:rPr lang="en-US" sz="2400" dirty="0" smtClean="0"/>
              <a:t>insight into microphysics of shock</a:t>
            </a:r>
          </a:p>
        </p:txBody>
      </p:sp>
      <p:pic>
        <p:nvPicPr>
          <p:cNvPr id="10243" name="Picture 3" descr="C:\School Stuff\Professional\Presentations\201508 - RIKEN GRB conference\WEBL2015_fi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2504"/>
            <a:ext cx="3566469" cy="5715496"/>
          </a:xfrm>
          <a:prstGeom prst="rect">
            <a:avLst/>
          </a:prstGeom>
          <a:noFill/>
        </p:spPr>
      </p:pic>
      <p:sp useBgFill="1">
        <p:nvSpPr>
          <p:cNvPr id="6" name="Rectangle 5"/>
          <p:cNvSpPr/>
          <p:nvPr/>
        </p:nvSpPr>
        <p:spPr>
          <a:xfrm>
            <a:off x="5105400" y="6553200"/>
            <a:ext cx="4038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9144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Warren et al. (2015) (2015MNRAS.452..431W)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Electron DSA in trans-</a:t>
            </a:r>
            <a:r>
              <a:rPr lang="en-US" sz="2400" dirty="0" err="1" smtClean="0"/>
              <a:t>rel</a:t>
            </a:r>
            <a:r>
              <a:rPr lang="en-US" sz="2400" dirty="0" smtClean="0"/>
              <a:t> shocks</a:t>
            </a:r>
            <a:br>
              <a:rPr lang="en-US" sz="2400" dirty="0" smtClean="0"/>
            </a:br>
            <a:r>
              <a:rPr lang="en-US" sz="2400" dirty="0" smtClean="0"/>
              <a:t>more uncertain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Thermal peak less pronounced; due</a:t>
            </a:r>
            <a:br>
              <a:rPr lang="en-US" sz="2400" dirty="0" smtClean="0"/>
            </a:br>
            <a:r>
              <a:rPr lang="en-US" sz="2400" dirty="0" smtClean="0"/>
              <a:t>to shock profile at lower speeds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err="1" smtClean="0"/>
              <a:t>Weibel</a:t>
            </a:r>
            <a:r>
              <a:rPr lang="en-US" sz="2400" dirty="0" smtClean="0"/>
              <a:t> instability shuts off around</a:t>
            </a:r>
            <a:br>
              <a:rPr lang="en-US" sz="2400" dirty="0" smtClean="0"/>
            </a:br>
            <a:r>
              <a:rPr lang="el-GR" sz="2400" dirty="0" smtClean="0"/>
              <a:t>γ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≈ 10, so less/no energy transfer?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Need PIC simulations to confirm</a:t>
            </a:r>
            <a:br>
              <a:rPr lang="en-US" sz="2400" dirty="0" smtClean="0"/>
            </a:br>
            <a:r>
              <a:rPr lang="en-US" sz="2400" dirty="0" smtClean="0"/>
              <a:t>wave-particle interactions &amp; guide</a:t>
            </a:r>
            <a:br>
              <a:rPr lang="en-US" sz="2400" dirty="0" smtClean="0"/>
            </a:br>
            <a:r>
              <a:rPr lang="en-US" sz="2400" dirty="0" smtClean="0"/>
              <a:t>Monte Carlo model</a:t>
            </a:r>
          </a:p>
        </p:txBody>
      </p:sp>
      <p:pic>
        <p:nvPicPr>
          <p:cNvPr id="11266" name="Picture 2" descr="C:\School Stuff\Professional\Presentations\201508 - RIKEN GRB conference\WEBL2015_fi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718869" cy="5832586"/>
          </a:xfrm>
          <a:prstGeom prst="rect">
            <a:avLst/>
          </a:prstGeom>
          <a:noFill/>
        </p:spPr>
      </p:pic>
      <p:sp useBgFill="1">
        <p:nvSpPr>
          <p:cNvPr id="5" name="Rectangle 4"/>
          <p:cNvSpPr/>
          <p:nvPr/>
        </p:nvSpPr>
        <p:spPr>
          <a:xfrm>
            <a:off x="5105400" y="6248400"/>
            <a:ext cx="4038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9144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Warren et al. (2015) (2015MNRAS.452..431W)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Background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400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Nonlinear diffusive shock acceleration (DSA) in relativistic shocks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400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Nonlinear shock acceleration of electrons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endParaRPr lang="en-US" sz="2400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Photon spectra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Outline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School Stuff\Professional\Conferences\2015 RIKEN GRB conference\Curran2010_Ta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290432" cy="1707028"/>
          </a:xfrm>
          <a:prstGeom prst="rect">
            <a:avLst/>
          </a:prstGeom>
          <a:noFill/>
        </p:spPr>
      </p:pic>
      <p:pic>
        <p:nvPicPr>
          <p:cNvPr id="3" name="Picture 3" descr="C:\School Stuff\Professional\Conferences\2015 RIKEN GRB conference\Ryan2015_Fig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3917020" cy="30711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3810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Ryan et al. (2015) (2015ApJ...806...15Z)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Curran et al. (2010) (2010ApJ...716L.135C)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Electron DSA in relativistic shocks</a:t>
            </a:r>
            <a:endParaRPr lang="en-US" sz="3000" b="1" dirty="0"/>
          </a:p>
        </p:txBody>
      </p:sp>
      <p:pic>
        <p:nvPicPr>
          <p:cNvPr id="7" name="Picture 2" descr="C:\School Stuff\Professional\Presentations\201508 - RIKEN GRB conference\WEBL2015_fig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0"/>
            <a:ext cx="3589212" cy="55071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9144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Warren et al. (2015) (2015MNRAS.452..431W)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Conclusions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If CR acceleration by relativistic shocks efficient, </a:t>
            </a:r>
            <a:r>
              <a:rPr lang="en-US" sz="2400" b="1" u="sng" dirty="0" smtClean="0"/>
              <a:t>must</a:t>
            </a:r>
            <a:r>
              <a:rPr lang="en-US" sz="2400" dirty="0" smtClean="0"/>
              <a:t> consider nonlinear interaction between shock &amp; CRs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Shape of electron spectrum strongly affected by energy transfer &amp; shock speed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Broadband spectrum may probe details of thermal electron population, injection into acceleration process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Single-value models of GRB afterglows highly likely to be deficient.  Combining entire afterglow into one </a:t>
            </a:r>
            <a:r>
              <a:rPr lang="en-US" sz="2400" i="1" dirty="0" smtClean="0"/>
              <a:t>p</a:t>
            </a:r>
            <a:r>
              <a:rPr lang="en-US" sz="2400" dirty="0" smtClean="0"/>
              <a:t>, </a:t>
            </a:r>
            <a:r>
              <a:rPr lang="el-GR" sz="2400" dirty="0" smtClean="0"/>
              <a:t>ε</a:t>
            </a:r>
            <a:r>
              <a:rPr lang="en-US" sz="2400" i="1" baseline="-25000" dirty="0" smtClean="0"/>
              <a:t>B</a:t>
            </a:r>
            <a:r>
              <a:rPr lang="en-US" sz="2400" dirty="0" smtClean="0"/>
              <a:t>, </a:t>
            </a:r>
            <a:r>
              <a:rPr lang="el-GR" sz="2400" dirty="0" smtClean="0"/>
              <a:t>ε</a:t>
            </a:r>
            <a:r>
              <a:rPr lang="en-US" sz="2400" i="1" baseline="-25000" dirty="0" smtClean="0"/>
              <a:t>e</a:t>
            </a:r>
            <a:r>
              <a:rPr lang="en-US" sz="2400" dirty="0" smtClean="0"/>
              <a:t>, etc. misses a great deal </a:t>
            </a:r>
            <a:r>
              <a:rPr lang="en-US" sz="2400" smtClean="0"/>
              <a:t>of structure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CR acceleration in GRB afterglows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Shock speed, size vary over orders of</a:t>
            </a:r>
            <a:br>
              <a:rPr lang="en-US" sz="2400" dirty="0" smtClean="0"/>
            </a:br>
            <a:r>
              <a:rPr lang="en-US" sz="2400" dirty="0" smtClean="0"/>
              <a:t>magnitude as afterglow ages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Expect dramatically different shocks</a:t>
            </a:r>
            <a:br>
              <a:rPr lang="en-US" sz="2400" dirty="0" smtClean="0"/>
            </a:br>
            <a:r>
              <a:rPr lang="en-US" sz="2400" dirty="0" smtClean="0"/>
              <a:t>&amp; environments, which in turn affects</a:t>
            </a:r>
            <a:br>
              <a:rPr lang="en-US" sz="2400" dirty="0" smtClean="0"/>
            </a:br>
            <a:r>
              <a:rPr lang="en-US" sz="2400" dirty="0" smtClean="0"/>
              <a:t>DSA</a:t>
            </a:r>
          </a:p>
        </p:txBody>
      </p:sp>
      <p:pic>
        <p:nvPicPr>
          <p:cNvPr id="3074" name="Picture 2" descr="C:\School Stuff\Professional\Presentations\2015 - Aspen introduction\vEvdHMcF2012_fi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30563"/>
            <a:ext cx="3312149" cy="5627437"/>
          </a:xfrm>
          <a:prstGeom prst="rect">
            <a:avLst/>
          </a:prstGeom>
          <a:noFill/>
        </p:spPr>
      </p:pic>
      <p:sp useBgFill="1">
        <p:nvSpPr>
          <p:cNvPr id="5" name="TextBox 4"/>
          <p:cNvSpPr txBox="1"/>
          <p:nvPr/>
        </p:nvSpPr>
        <p:spPr>
          <a:xfrm rot="16200000">
            <a:off x="5045333" y="2117467"/>
            <a:ext cx="79426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R (cm)</a:t>
            </a:r>
            <a:endParaRPr lang="en-US" dirty="0"/>
          </a:p>
        </p:txBody>
      </p:sp>
      <p:sp useBgFill="1">
        <p:nvSpPr>
          <p:cNvPr id="6" name="TextBox 5"/>
          <p:cNvSpPr txBox="1"/>
          <p:nvPr/>
        </p:nvSpPr>
        <p:spPr>
          <a:xfrm rot="16200000">
            <a:off x="5175766" y="4501634"/>
            <a:ext cx="5334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γ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van </a:t>
            </a:r>
            <a:r>
              <a:rPr lang="en-US" sz="1000" dirty="0" err="1" smtClean="0"/>
              <a:t>Eerten</a:t>
            </a:r>
            <a:r>
              <a:rPr lang="en-US" sz="1000" dirty="0" smtClean="0"/>
              <a:t> et al. (2015) (2012ApJ...749...44V)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School Stuff\Professional\Presentations\2015 - Aspen introduction\Perley+2014_fig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7162800" cy="44911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Background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Observations of GRB afterglows cover orders of magnitude in time and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2362200"/>
            <a:ext cx="132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Perley</a:t>
            </a:r>
            <a:r>
              <a:rPr lang="en-US" sz="1000" dirty="0" smtClean="0"/>
              <a:t> et al. (2014)</a:t>
            </a:r>
          </a:p>
          <a:p>
            <a:r>
              <a:rPr lang="en-US" sz="1000" dirty="0" smtClean="0"/>
              <a:t>(2014ApJ...781...37P)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371600" y="2971800"/>
            <a:ext cx="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5181600" y="2971800"/>
            <a:ext cx="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9400" y="5257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N(E)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N(E)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9800" y="35814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71800" y="41910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35814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81800" y="4495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495300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E</a:t>
            </a:r>
            <a:r>
              <a:rPr lang="en-US" sz="1500" baseline="-25000" dirty="0" err="1" smtClean="0"/>
              <a:t>min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495300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E</a:t>
            </a:r>
            <a:r>
              <a:rPr lang="en-US" sz="1500" baseline="-25000" dirty="0" err="1" smtClean="0"/>
              <a:t>min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495300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E</a:t>
            </a:r>
            <a:r>
              <a:rPr lang="en-US" sz="1500" baseline="-25000" dirty="0" err="1" smtClean="0"/>
              <a:t>max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495300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E</a:t>
            </a:r>
            <a:r>
              <a:rPr lang="en-US" sz="1500" baseline="-25000" dirty="0" err="1" smtClean="0"/>
              <a:t>max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209800" y="3581400"/>
            <a:ext cx="762000" cy="609600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3581400"/>
            <a:ext cx="1143000" cy="914400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43000" y="4953000"/>
            <a:ext cx="2362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53000" y="4953000"/>
            <a:ext cx="2362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12192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Current afterglow studies assume extremely simple model for CR electrons accelerated by shock</a:t>
            </a:r>
          </a:p>
          <a:p>
            <a:pPr>
              <a:tabLst>
                <a:tab pos="457200" algn="l"/>
              </a:tabLst>
            </a:pPr>
            <a:endParaRPr lang="en-US" sz="2400" dirty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		Early times			Late times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(mostly) Fine if shocks are test-particle and unaffected by B- field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Background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n\Desktop\School Stuff\Professional\Presentations\2015 - PhD defense\SSA2013_fig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8104262" cy="43627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4008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Sironi</a:t>
            </a:r>
            <a:r>
              <a:rPr lang="en-US" sz="1000" dirty="0" smtClean="0"/>
              <a:t> et al. (2013) (</a:t>
            </a:r>
            <a:r>
              <a:rPr lang="en-US" sz="1000" dirty="0"/>
              <a:t>2013ApJ...771...54S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Per PIC simulations, magnetic field may not be negligible, and accelerated particles may influence shock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Background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Strong B-field turbulence in vicinity of shock can scatter particles back into upstream region (</a:t>
            </a:r>
            <a:r>
              <a:rPr lang="en-US" sz="2400" dirty="0" smtClean="0">
                <a:sym typeface="Wingdings" pitchFamily="2" charset="2"/>
              </a:rPr>
              <a:t> DSA)</a:t>
            </a: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Pressure from </a:t>
            </a:r>
            <a:r>
              <a:rPr lang="en-US" sz="2400" dirty="0" err="1" smtClean="0"/>
              <a:t>UpS</a:t>
            </a:r>
            <a:r>
              <a:rPr lang="en-US" sz="2400" dirty="0" smtClean="0"/>
              <a:t> particles affects</a:t>
            </a:r>
            <a:br>
              <a:rPr lang="en-US" sz="2400" dirty="0" smtClean="0"/>
            </a:br>
            <a:r>
              <a:rPr lang="en-US" sz="2400" dirty="0" smtClean="0"/>
              <a:t>inflow of plasma, which affects shock,</a:t>
            </a:r>
            <a:br>
              <a:rPr lang="en-US" sz="2400" dirty="0" smtClean="0"/>
            </a:br>
            <a:r>
              <a:rPr lang="en-US" sz="2400" dirty="0" smtClean="0"/>
              <a:t>which affects acceleration, which</a:t>
            </a:r>
            <a:br>
              <a:rPr lang="en-US" sz="2400" dirty="0" smtClean="0"/>
            </a:br>
            <a:r>
              <a:rPr lang="en-US" sz="2400" dirty="0" smtClean="0"/>
              <a:t>affects pressure from </a:t>
            </a:r>
            <a:r>
              <a:rPr lang="en-US" sz="2400" dirty="0" err="1" smtClean="0"/>
              <a:t>UpS</a:t>
            </a:r>
            <a:r>
              <a:rPr lang="en-US" sz="2400" dirty="0" smtClean="0"/>
              <a:t> particles…</a:t>
            </a: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5810250" y="3124200"/>
            <a:ext cx="1341438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7162800" y="3124200"/>
            <a:ext cx="0" cy="739775"/>
          </a:xfrm>
          <a:prstGeom prst="line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7162800" y="3886200"/>
            <a:ext cx="582613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5334000" y="4190998"/>
            <a:ext cx="259079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464425" y="4029075"/>
            <a:ext cx="57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+mn-cs"/>
              </a:rPr>
              <a:t>X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5994400" y="3454400"/>
            <a:ext cx="407988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413500" y="3463925"/>
            <a:ext cx="339725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6783388" y="3503612"/>
            <a:ext cx="631825" cy="115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7415213" y="3541712"/>
            <a:ext cx="252412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 flipV="1">
            <a:off x="7346950" y="3270250"/>
            <a:ext cx="301625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6831013" y="3279775"/>
            <a:ext cx="466725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H="1">
            <a:off x="6792913" y="3338512"/>
            <a:ext cx="190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6840538" y="3435350"/>
            <a:ext cx="914400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57800" y="2514600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+mn-cs"/>
              </a:rPr>
              <a:t>flow speed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7323138" y="2749550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shock</a:t>
            </a: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7219950" y="2968625"/>
            <a:ext cx="155575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841750" cy="279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 rot="16200000">
            <a:off x="-791288" y="3458290"/>
            <a:ext cx="2438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 smtClean="0"/>
              <a:t>Spitkovsky</a:t>
            </a:r>
            <a:r>
              <a:rPr lang="en-US" sz="1000" dirty="0" smtClean="0"/>
              <a:t> (2008) (2008ApJ...682L...5S)</a:t>
            </a:r>
            <a:endParaRPr lang="en-US" sz="1000" dirty="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5486400" y="2819400"/>
            <a:ext cx="14287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257800" y="4800600"/>
            <a:ext cx="26939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638800" y="5105400"/>
            <a:ext cx="134143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6991350" y="5146675"/>
            <a:ext cx="0" cy="7397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7010400" y="5875338"/>
            <a:ext cx="58261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292975" y="6134100"/>
            <a:ext cx="57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X</a:t>
            </a: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5638800" y="5105401"/>
            <a:ext cx="1350962" cy="546100"/>
          </a:xfrm>
          <a:custGeom>
            <a:avLst/>
            <a:gdLst>
              <a:gd name="T0" fmla="*/ 0 w 848"/>
              <a:gd name="T1" fmla="*/ 0 h 325"/>
              <a:gd name="T2" fmla="*/ 2147483647 w 848"/>
              <a:gd name="T3" fmla="*/ 2147483647 h 325"/>
              <a:gd name="T4" fmla="*/ 2147483647 w 848"/>
              <a:gd name="T5" fmla="*/ 2147483647 h 325"/>
              <a:gd name="T6" fmla="*/ 2147483647 w 848"/>
              <a:gd name="T7" fmla="*/ 2147483647 h 325"/>
              <a:gd name="T8" fmla="*/ 2147483647 w 848"/>
              <a:gd name="T9" fmla="*/ 2147483647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325"/>
              <a:gd name="T17" fmla="*/ 848 w 848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325">
                <a:moveTo>
                  <a:pt x="0" y="0"/>
                </a:moveTo>
                <a:cubicBezTo>
                  <a:pt x="90" y="0"/>
                  <a:pt x="180" y="1"/>
                  <a:pt x="269" y="16"/>
                </a:cubicBezTo>
                <a:cubicBezTo>
                  <a:pt x="358" y="31"/>
                  <a:pt x="449" y="52"/>
                  <a:pt x="533" y="89"/>
                </a:cubicBezTo>
                <a:cubicBezTo>
                  <a:pt x="617" y="126"/>
                  <a:pt x="720" y="197"/>
                  <a:pt x="772" y="236"/>
                </a:cubicBezTo>
                <a:cubicBezTo>
                  <a:pt x="824" y="275"/>
                  <a:pt x="835" y="309"/>
                  <a:pt x="848" y="325"/>
                </a:cubicBezTo>
              </a:path>
            </a:pathLst>
          </a:custGeom>
          <a:noFill/>
          <a:ln w="381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>
            <a:off x="6985000" y="5649913"/>
            <a:ext cx="4762" cy="339725"/>
          </a:xfrm>
          <a:prstGeom prst="line">
            <a:avLst/>
          </a:prstGeom>
          <a:noFill/>
          <a:ln w="381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6985000" y="5991225"/>
            <a:ext cx="676275" cy="0"/>
          </a:xfrm>
          <a:prstGeom prst="line">
            <a:avLst/>
          </a:prstGeom>
          <a:noFill/>
          <a:ln w="381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7366000" y="5172075"/>
            <a:ext cx="1128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subshock</a:t>
            </a: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7065962" y="5376863"/>
            <a:ext cx="282575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257800" y="4572000"/>
            <a:ext cx="124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f</a:t>
            </a:r>
            <a:r>
              <a:rPr lang="en-US" sz="1600" dirty="0" smtClean="0"/>
              <a:t>low </a:t>
            </a:r>
            <a:r>
              <a:rPr lang="en-US" sz="1600" dirty="0"/>
              <a:t>speed</a:t>
            </a: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334000" y="6096000"/>
            <a:ext cx="259079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5486400" y="4876802"/>
            <a:ext cx="14287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Interaction between shock, B-field</a:t>
            </a:r>
            <a:br>
              <a:rPr lang="en-US" sz="2400" dirty="0" smtClean="0"/>
            </a:br>
            <a:r>
              <a:rPr lang="en-US" sz="2400" dirty="0" smtClean="0"/>
              <a:t>turbulence, and accelerated</a:t>
            </a:r>
            <a:br>
              <a:rPr lang="en-US" sz="2400" dirty="0" smtClean="0"/>
            </a:br>
            <a:r>
              <a:rPr lang="en-US" sz="2400" dirty="0" smtClean="0"/>
              <a:t>particles important!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Leads to more complicated CR</a:t>
            </a:r>
            <a:br>
              <a:rPr lang="en-US" sz="2400" dirty="0" smtClean="0"/>
            </a:br>
            <a:r>
              <a:rPr lang="en-US" sz="2400" dirty="0" smtClean="0"/>
              <a:t>spectrum than simply </a:t>
            </a:r>
            <a:r>
              <a:rPr lang="en-US" sz="2400" i="1" dirty="0" smtClean="0"/>
              <a:t>E</a:t>
            </a:r>
            <a:r>
              <a:rPr lang="en-US" sz="2400" i="1" baseline="30000" dirty="0" smtClean="0"/>
              <a:t>-p</a:t>
            </a:r>
            <a:r>
              <a:rPr lang="en-US" sz="2400" dirty="0" smtClean="0"/>
              <a:t> 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PIC simulations impractical if</a:t>
            </a:r>
            <a:br>
              <a:rPr lang="en-US" sz="2400" dirty="0" smtClean="0"/>
            </a:br>
            <a:r>
              <a:rPr lang="en-US" sz="2400" dirty="0" smtClean="0"/>
              <a:t>extended to necessary scales to</a:t>
            </a:r>
            <a:br>
              <a:rPr lang="en-US" sz="2400" dirty="0" smtClean="0"/>
            </a:br>
            <a:r>
              <a:rPr lang="en-US" sz="2400" dirty="0" smtClean="0"/>
              <a:t>model GRB afterglows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Monte Carlo approach presented</a:t>
            </a:r>
            <a:br>
              <a:rPr lang="en-US" sz="2400" dirty="0" smtClean="0"/>
            </a:br>
            <a:r>
              <a:rPr lang="en-US" sz="2400" dirty="0" smtClean="0"/>
              <a:t>here balances self-consistency &amp;</a:t>
            </a:r>
            <a:br>
              <a:rPr lang="en-US" sz="2400" dirty="0" smtClean="0"/>
            </a:br>
            <a:r>
              <a:rPr lang="en-US" sz="2400" dirty="0" smtClean="0"/>
              <a:t>computation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Background</a:t>
            </a:r>
            <a:endParaRPr lang="en-US" sz="3000" b="1" dirty="0"/>
          </a:p>
        </p:txBody>
      </p:sp>
      <p:pic>
        <p:nvPicPr>
          <p:cNvPr id="1026" name="Picture 2" descr="C:\School Stuff\Professional\Presentations\201508 - RIKEN GRB conference\SSA2013_Fi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800596" cy="5665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762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Sironi</a:t>
            </a:r>
            <a:r>
              <a:rPr lang="en-US" sz="1000" dirty="0" smtClean="0"/>
              <a:t> et al. (2013) (</a:t>
            </a:r>
            <a:r>
              <a:rPr lang="en-US" sz="1000" dirty="0"/>
              <a:t>2013ApJ...771...54S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School Stuff\Professional\Presentations\201508 - RIKEN GRB conference\EWB2013_Fi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448" y="1216152"/>
            <a:ext cx="4297680" cy="55989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Nonlinear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Interaction between shock, B-field</a:t>
            </a:r>
            <a:br>
              <a:rPr lang="en-US" sz="2400" dirty="0" smtClean="0"/>
            </a:br>
            <a:r>
              <a:rPr lang="en-US" sz="2400" dirty="0" smtClean="0"/>
              <a:t>turbulence, and accelerated</a:t>
            </a:r>
            <a:br>
              <a:rPr lang="en-US" sz="2400" dirty="0" smtClean="0"/>
            </a:br>
            <a:r>
              <a:rPr lang="en-US" sz="2400" dirty="0" smtClean="0"/>
              <a:t>particles important!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Efficient DSA by unmodified shocks</a:t>
            </a:r>
            <a:br>
              <a:rPr lang="en-US" sz="2400" dirty="0" smtClean="0"/>
            </a:br>
            <a:r>
              <a:rPr lang="en-US" sz="2400" dirty="0" smtClean="0"/>
              <a:t>does not conserve energy or</a:t>
            </a:r>
            <a:br>
              <a:rPr lang="en-US" sz="2400" dirty="0" smtClean="0"/>
            </a:br>
            <a:r>
              <a:rPr lang="en-US" sz="2400" dirty="0" smtClean="0"/>
              <a:t>momentum flux</a:t>
            </a:r>
          </a:p>
        </p:txBody>
      </p:sp>
      <p:pic>
        <p:nvPicPr>
          <p:cNvPr id="3075" name="Picture 3" descr="C:\School Stuff\Professional\Presentations\201508 - RIKEN GRB conference\EWB2013_Fig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3164337" cy="3444459"/>
          </a:xfrm>
          <a:prstGeom prst="rect">
            <a:avLst/>
          </a:prstGeom>
          <a:noFill/>
        </p:spPr>
      </p:pic>
      <p:sp useBgFill="1">
        <p:nvSpPr>
          <p:cNvPr id="6" name="Rectangle 5"/>
          <p:cNvSpPr/>
          <p:nvPr/>
        </p:nvSpPr>
        <p:spPr>
          <a:xfrm>
            <a:off x="5791200" y="2362200"/>
            <a:ext cx="609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4724400" y="6324600"/>
            <a:ext cx="4419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/>
          <p:cNvSpPr/>
          <p:nvPr/>
        </p:nvSpPr>
        <p:spPr>
          <a:xfrm>
            <a:off x="1066800" y="6705600"/>
            <a:ext cx="35052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990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Ellison et al. (2013) (2013ApJ...776...46E)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477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Ellison et al. (2013) (2013ApJ...776...46E)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chool Stuff\Professional\Presentations\201508 - RIKEN GRB conference\EWD2013_Fi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294070" cy="59140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3810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Nonlinear DSA in relativistic shocks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 smtClean="0"/>
              <a:t>Interaction between shock, B-field</a:t>
            </a:r>
            <a:br>
              <a:rPr lang="en-US" sz="2400" dirty="0" smtClean="0"/>
            </a:br>
            <a:r>
              <a:rPr lang="en-US" sz="2400" dirty="0" smtClean="0"/>
              <a:t>turbulence, and accelerated</a:t>
            </a:r>
            <a:br>
              <a:rPr lang="en-US" sz="2400" dirty="0" smtClean="0"/>
            </a:br>
            <a:r>
              <a:rPr lang="en-US" sz="2400" dirty="0" smtClean="0"/>
              <a:t>particles important!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Efficient DSA by unmodified shocks</a:t>
            </a:r>
            <a:br>
              <a:rPr lang="en-US" sz="2400" dirty="0" smtClean="0"/>
            </a:br>
            <a:r>
              <a:rPr lang="en-US" sz="2400" dirty="0" smtClean="0"/>
              <a:t>does not conserve energy or</a:t>
            </a:r>
            <a:br>
              <a:rPr lang="en-US" sz="2400" dirty="0" smtClean="0"/>
            </a:br>
            <a:r>
              <a:rPr lang="en-US" sz="2400" dirty="0" smtClean="0"/>
              <a:t>momentum flux</a:t>
            </a:r>
          </a:p>
          <a:p>
            <a:pPr>
              <a:tabLst>
                <a:tab pos="457200" algn="l"/>
              </a:tabLst>
            </a:pPr>
            <a:endParaRPr lang="en-US" sz="2400" dirty="0" smtClean="0"/>
          </a:p>
          <a:p>
            <a:pPr>
              <a:tabLst>
                <a:tab pos="457200" algn="l"/>
              </a:tabLst>
            </a:pPr>
            <a:r>
              <a:rPr lang="en-US" sz="2400" dirty="0" smtClean="0"/>
              <a:t>Even in relativistic shocks, must</a:t>
            </a:r>
            <a:br>
              <a:rPr lang="en-US" sz="2400" dirty="0" smtClean="0"/>
            </a:br>
            <a:r>
              <a:rPr lang="en-US" sz="2400" dirty="0" smtClean="0"/>
              <a:t>have precursor &amp; modified</a:t>
            </a:r>
            <a:br>
              <a:rPr lang="en-US" sz="2400" dirty="0" smtClean="0"/>
            </a:br>
            <a:r>
              <a:rPr lang="en-US" sz="2400" dirty="0" smtClean="0"/>
              <a:t>velocity profile</a:t>
            </a:r>
          </a:p>
        </p:txBody>
      </p:sp>
      <p:sp useBgFill="1">
        <p:nvSpPr>
          <p:cNvPr id="5" name="Rectangle 4"/>
          <p:cNvSpPr/>
          <p:nvPr/>
        </p:nvSpPr>
        <p:spPr>
          <a:xfrm>
            <a:off x="4572000" y="6324600"/>
            <a:ext cx="4419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990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Ellison et al. (2013) (2013ApJ...776...46E)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837</Words>
  <Application>Microsoft Macintosh PowerPoint</Application>
  <PresentationFormat>画面に合わせる (4:3)</PresentationFormat>
  <Paragraphs>193</Paragraphs>
  <Slides>22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nagataki abblab</cp:lastModifiedBy>
  <cp:revision>65</cp:revision>
  <dcterms:created xsi:type="dcterms:W3CDTF">2006-08-16T00:00:00Z</dcterms:created>
  <dcterms:modified xsi:type="dcterms:W3CDTF">2015-09-04T06:04:07Z</dcterms:modified>
</cp:coreProperties>
</file>